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5431" r:id="rId6"/>
  </p:sldMasterIdLst>
  <p:notesMasterIdLst>
    <p:notesMasterId r:id="rId24"/>
  </p:notesMasterIdLst>
  <p:handoutMasterIdLst>
    <p:handoutMasterId r:id="rId25"/>
  </p:handoutMasterIdLst>
  <p:sldIdLst>
    <p:sldId id="447" r:id="rId7"/>
    <p:sldId id="339" r:id="rId8"/>
    <p:sldId id="452" r:id="rId9"/>
    <p:sldId id="419" r:id="rId10"/>
    <p:sldId id="454" r:id="rId11"/>
    <p:sldId id="466" r:id="rId12"/>
    <p:sldId id="465" r:id="rId13"/>
    <p:sldId id="467" r:id="rId14"/>
    <p:sldId id="460" r:id="rId15"/>
    <p:sldId id="456" r:id="rId16"/>
    <p:sldId id="457" r:id="rId17"/>
    <p:sldId id="458" r:id="rId18"/>
    <p:sldId id="459" r:id="rId19"/>
    <p:sldId id="468" r:id="rId20"/>
    <p:sldId id="462" r:id="rId21"/>
    <p:sldId id="463" r:id="rId22"/>
    <p:sldId id="450" r:id="rId23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5000"/>
    <a:srgbClr val="0091BD"/>
    <a:srgbClr val="323E48"/>
    <a:srgbClr val="FF6900"/>
    <a:srgbClr val="00C1DE"/>
    <a:srgbClr val="7F7F7F"/>
    <a:srgbClr val="333E48"/>
    <a:srgbClr val="FF6B00"/>
    <a:srgbClr val="E5ECEB"/>
    <a:srgbClr val="95D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648" autoAdjust="0"/>
    <p:restoredTop sz="54895"/>
  </p:normalViewPr>
  <p:slideViewPr>
    <p:cSldViewPr snapToGrid="0">
      <p:cViewPr varScale="1">
        <p:scale>
          <a:sx n="85" d="100"/>
          <a:sy n="85" d="100"/>
        </p:scale>
        <p:origin x="3048" y="16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22" d="100"/>
          <a:sy n="122" d="100"/>
        </p:scale>
        <p:origin x="3096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1.xml"/><Relationship Id="rId11" Type="http://schemas.openxmlformats.org/officeDocument/2006/relationships/slide" Target="slides/slide5.xml"/><Relationship Id="rId24" Type="http://schemas.openxmlformats.org/officeDocument/2006/relationships/notesMaster" Target="notesMasters/notesMaster1.xml"/><Relationship Id="rId5" Type="http://schemas.openxmlformats.org/officeDocument/2006/relationships/customXml" Target="../customXml/item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theme" Target="theme/theme1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4" Type="http://schemas.openxmlformats.org/officeDocument/2006/relationships/customXml" Target="../customXml/item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7B394A5-FD1F-430F-BB3A-F7878AC293E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3CE605-DAD4-4C64-BE6E-BE3D8E5504A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699187-58AF-4D6B-8526-D5C98A6AF82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79C45C6D-DBFC-4B67-A8DE-9C2360ACC98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5318220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97C0424-39BA-4205-9510-7D8372B40FA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0861BC-4E89-4909-9F41-7A6E20183733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5B25F150-DB0B-4758-AFA9-222A6E446235}" type="datetimeFigureOut">
              <a:rPr lang="en-US" altLang="en-US"/>
              <a:pPr>
                <a:defRPr/>
              </a:pPr>
              <a:t>2/24/25</a:t>
            </a:fld>
            <a:endParaRPr lang="en-US" alt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D5B20C51-CC4D-4C34-9C63-92F50CE02E9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DAC138B7-E2A5-4B5D-ADC2-E53A511B52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A61A1A-4481-471C-A253-BE997586AA0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C0DDD9-A1C6-46BA-89ED-AF0DD26726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3B16354E-6974-4833-AB87-3220A0835E8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7675800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ts val="6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Overview of the session's goals for optimizing CPU inference.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Algorithmic optimizations: linear quantization and network pruning.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Matrix multiplication optimizations: loop tiling, re-ordering, unrolling, and multi-threading.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SIMD acceleration techniques using Arm CPU features like NEON, SVE, and I8MM for increased data parallelism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Combining these techniques with </a:t>
            </a:r>
            <a:r>
              <a:rPr lang="en-GB" dirty="0" err="1"/>
              <a:t>Kleidi</a:t>
            </a:r>
            <a:r>
              <a:rPr lang="en-GB" dirty="0"/>
              <a:t> </a:t>
            </a:r>
            <a:r>
              <a:rPr lang="en-GB" dirty="0" err="1"/>
              <a:t>uKernel</a:t>
            </a:r>
            <a:r>
              <a:rPr lang="en-GB" dirty="0"/>
              <a:t> a low-level operator library for maximum performance.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390551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Quantization reduces precision to INT8, improving efficiency.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I8MM accelerates INT8 matrix multiplication with specific hardware instructions.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SMLA vector instruction delivers peak integer multiply throughput.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Mandatory feature for Armv8.6+ architecture.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11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759630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Unlike NEON, SVE implementations can scale from 128 to 2048 bits, making it more flexible.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Vector length design implementations must be a power of two, ensuring compatibility.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Code using SVE can run on different vector widths without modification.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Registers Z0-Z31 are shared with NEON for compatibility.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Predicate registers (P0-P7) allow fine-grained control over vector execution.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12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730909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SME extends SVE to operate on matrix tiles, improving efficiency.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Streaming SVE mode introduces new instructions for optimized matrix multiplication.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Dedicated ZA matrix storage allows for more efficient tile-based computation.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ZA storage supports row and column accesses, optimizing memory layout.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New SME instructions include outer product operations, transposition, and logical operations.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13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033840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Algorithmic optimizations such as quantization and pruning improve efficiency.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Implementation details like loop tiling, reordering, and unrolling enhance performance.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ARM architecture features such as SVE, I8MM, and SME enable specialized optimizations.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Multi-threading helps maximize core utilization for parallel computation.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14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677052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 err="1"/>
              <a:t>KleidiAI</a:t>
            </a:r>
            <a:r>
              <a:rPr lang="en-GB" dirty="0"/>
              <a:t> is an open-source library of optimized micro-kernels for ARM CPUs.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Designed for integration in C/C++ AI/ML frameworks.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 err="1"/>
              <a:t>uKernel</a:t>
            </a:r>
            <a:r>
              <a:rPr lang="en-GB" dirty="0"/>
              <a:t> provides multiple variants with different datatypes like I8MM and SVE.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Supports multithreading for full matrix multiplication.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Example code shows efficient weight matrix packing and execution.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15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759595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Linear quantization reduces model size and improves computational efficiency.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Network pruning eliminates redundant parameters to speed up inference.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Implementation techniques like loop tiling, reordering, and unrolling optimize performance.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Multi-threading allows leveraging CPU parallelism.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ARM CPU SIMD technologies like NEON, SVE, I8MM, and SME provide specialized hardware acceleration.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Combining these methods with </a:t>
            </a:r>
            <a:r>
              <a:rPr lang="en-GB" dirty="0" err="1"/>
              <a:t>KleidiAI</a:t>
            </a:r>
            <a:r>
              <a:rPr lang="en-GB" dirty="0"/>
              <a:t> yields maximum CPU inference performance.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188650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Converts floating point values to a quantized range for efficiency.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Scale factor (S) determines mapping between floating-point and integer values.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Zero-point (Z) accounts for offset in quantized representation.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Clipping and rounding ensure values remain in the valid range.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Dequantization reverses the process for approximate floating-point recovery.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086219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Different numerical formats: fp32, fp16, bf16, int8, and int4.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Lower bit-widths reduce memory and computational cost.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Trade-off: reduced numerical precision for efficiency gains.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bfloat16 (bf16) has a higher dynamic range than fp16, preventing overflow errors.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Integer representations optimize performance in low-precision inference.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521583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Removes redundant neurons, weights, or activations to improve efficiency.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Unstructured sparsity minimizes accuracy loss while reducing compute.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Iterative Magnitude Pruning: gradually removing the lowest-magnitude weights.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Fine-tuning ensures the network maintains performance after pruning.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Different pruning strategies: neuron pruning vs. connection pruning.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846287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Improves memory access patterns in matrix multiplication.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Standard naive matrix multiplication follows an inefficient access pattern.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Row-major storage affects how data is accessed in memory.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Re-ordering loops (</a:t>
            </a:r>
            <a:r>
              <a:rPr lang="en-GB" dirty="0" err="1"/>
              <a:t>ijk</a:t>
            </a:r>
            <a:r>
              <a:rPr lang="en-GB" dirty="0"/>
              <a:t> → </a:t>
            </a:r>
            <a:r>
              <a:rPr lang="en-GB" dirty="0" err="1"/>
              <a:t>ikj</a:t>
            </a:r>
            <a:r>
              <a:rPr lang="en-GB" dirty="0"/>
              <a:t>) improves data locality and reduces cache misses.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Significant speed-up in large matrix multiplications.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797061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Matrix multiplication is highly parallelizable but memory-bound.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DRAM access is slow compared to on-chip cache.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Tiling partitions matrices into smaller blocks to fit within cache.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Reusing data in cache improves efficiency and reduces DRAM bottlenecks.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Results in higher ops/memory access ratio and improved inference speed.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178195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Matrix multiplications introduce branching overhead due to loop evaluations.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Unrolling loops reduces branching overhead, improving execution speed.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Allows better instruction scheduling by exposing more independent operations.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Reduces branch misprediction penalties, minimizing performance stalls.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Example shows unrolling by a factor of four, processing multiple iterations in one step.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821231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Matrix multiplication is highly parallelizable and benefits from multi-core execution.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Multi-threading allows different parts of the matrix to be processed simultaneously.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Arm and cloud processors support simultaneous multithreading (SMT) for increased parallelism.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OpenMP is a common tool for parallelizing loops efficiently.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Code example illustrates how to parallelize the outer loop using OpenMP.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154382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SIMD (Single Instruction Multiple Data) executes the same operation on multiple elements in parallel.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NEON is ARM’s SIMD implementation for vectorized operations.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Scalable Vector Extension (SVE) improves vectorization by supporting variable-length registers.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I8MM accelerates integer matrix multiplication, useful for quantized models.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SME (Scalable Matrix Extension) builds on NEON and SVE for 2D vectorization.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10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933504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8.sv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1AB4B55-060F-BB7C-707C-BC52EA56FB5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" y="-1"/>
            <a:ext cx="12191999" cy="6858001"/>
          </a:xfrm>
          <a:prstGeom prst="rect">
            <a:avLst/>
          </a:prstGeom>
        </p:spPr>
      </p:pic>
      <p:sp>
        <p:nvSpPr>
          <p:cNvPr id="3" name="Text Placeholder 28">
            <a:extLst>
              <a:ext uri="{FF2B5EF4-FFF2-40B4-BE49-F238E27FC236}">
                <a16:creationId xmlns:a16="http://schemas.microsoft.com/office/drawing/2014/main" id="{5B52BF8D-E158-ED3C-F83E-8ADB787A9B6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624" y="5523753"/>
            <a:ext cx="4264272" cy="295077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4" name="Text Placeholder 28">
            <a:extLst>
              <a:ext uri="{FF2B5EF4-FFF2-40B4-BE49-F238E27FC236}">
                <a16:creationId xmlns:a16="http://schemas.microsoft.com/office/drawing/2014/main" id="{394BE803-3A53-9DD7-8C4D-BE54366D24F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8624" y="5833633"/>
            <a:ext cx="4264272" cy="301109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6A6BA01-5647-C911-2D6F-EA1B5776D3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64FD42E4-6767-D4AE-8D21-E0B19801A4A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sp>
        <p:nvSpPr>
          <p:cNvPr id="9" name="TextBox 20">
            <a:extLst>
              <a:ext uri="{FF2B5EF4-FFF2-40B4-BE49-F238E27FC236}">
                <a16:creationId xmlns:a16="http://schemas.microsoft.com/office/drawing/2014/main" id="{65FD54C8-30E0-092E-F3F7-D923E5082298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1DEB12F-91E9-DAC5-FBA6-F59334F7F67D}"/>
              </a:ext>
            </a:extLst>
          </p:cNvPr>
          <p:cNvCxnSpPr>
            <a:cxnSpLocks/>
          </p:cNvCxnSpPr>
          <p:nvPr userDrawn="1"/>
        </p:nvCxnSpPr>
        <p:spPr>
          <a:xfrm>
            <a:off x="417443" y="5543631"/>
            <a:ext cx="0" cy="581172"/>
          </a:xfrm>
          <a:prstGeom prst="line">
            <a:avLst/>
          </a:prstGeom>
          <a:ln w="12700">
            <a:solidFill>
              <a:srgbClr val="00C1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F071B41C-1A24-A635-FA1A-9F8F68EDD53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14" name="TextBox 20">
            <a:extLst>
              <a:ext uri="{FF2B5EF4-FFF2-40B4-BE49-F238E27FC236}">
                <a16:creationId xmlns:a16="http://schemas.microsoft.com/office/drawing/2014/main" id="{BC02F8D1-4809-5534-8DA7-251CC8B5FC94}"/>
              </a:ext>
            </a:extLst>
          </p:cNvPr>
          <p:cNvSpPr txBox="1">
            <a:spLocks noChangeArrowheads="1"/>
          </p:cNvSpPr>
          <p:nvPr userDrawn="1"/>
        </p:nvSpPr>
        <p:spPr bwMode="auto">
          <a:xfrm rot="16200000">
            <a:off x="11253652" y="5695788"/>
            <a:ext cx="1573278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sz="1000" b="0" i="0" dirty="0">
                <a:solidFill>
                  <a:srgbClr val="D1D2D3"/>
                </a:solidFill>
                <a:effectLst/>
                <a:latin typeface="+mn-lt"/>
              </a:rPr>
              <a:t>AI-generated image</a:t>
            </a:r>
            <a:endParaRPr lang="en-US" altLang="en-US" sz="1000" dirty="0">
              <a:solidFill>
                <a:schemeClr val="bg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928636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3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2A299D77-EA97-CE42-9CAA-4C84832F264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356230" y="0"/>
            <a:ext cx="6835769" cy="6858000"/>
          </a:xfrm>
          <a:prstGeom prst="rect">
            <a:avLst/>
          </a:prstGeom>
        </p:spPr>
      </p:pic>
      <p:sp>
        <p:nvSpPr>
          <p:cNvPr id="12" name="TextBox 20">
            <a:extLst>
              <a:ext uri="{FF2B5EF4-FFF2-40B4-BE49-F238E27FC236}">
                <a16:creationId xmlns:a16="http://schemas.microsoft.com/office/drawing/2014/main" id="{CC996240-7E12-F548-AD0D-F8FB96331F4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6334779-F2E3-2947-AB96-C7B474D6B1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1060ECE6-53F5-A24F-86B7-E2939773DD3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17" name="Picture 16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475B06F1-14B8-6B48-A594-FDB96BCF41B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3779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6_Section Divider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D07803EC-F0AE-DC4A-A429-41D8DD50D7E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356230" y="0"/>
            <a:ext cx="6835769" cy="6857999"/>
          </a:xfrm>
          <a:prstGeom prst="rect">
            <a:avLst/>
          </a:prstGeom>
        </p:spPr>
      </p:pic>
      <p:sp>
        <p:nvSpPr>
          <p:cNvPr id="2" name="TextBox 20">
            <a:extLst>
              <a:ext uri="{FF2B5EF4-FFF2-40B4-BE49-F238E27FC236}">
                <a16:creationId xmlns:a16="http://schemas.microsoft.com/office/drawing/2014/main" id="{6CBE02A7-EA26-23DB-58E4-E78CD105487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23A370-A92B-54C6-980D-406B2EE17C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E7FF7030-A64B-2842-8A77-3EB354B9D9B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6" name="Picture 5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1A3DA53E-053D-C94E-3938-BC2E15E9142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0954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7_Section Divider slide">
    <p:bg>
      <p:bgPr>
        <a:gradFill>
          <a:gsLst>
            <a:gs pos="100000">
              <a:schemeClr val="accent2"/>
            </a:gs>
            <a:gs pos="21000">
              <a:srgbClr val="00C1DE"/>
            </a:gs>
            <a:gs pos="49000">
              <a:schemeClr val="accent1"/>
            </a:gs>
          </a:gsLst>
          <a:lin ang="7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20">
            <a:extLst>
              <a:ext uri="{FF2B5EF4-FFF2-40B4-BE49-F238E27FC236}">
                <a16:creationId xmlns:a16="http://schemas.microsoft.com/office/drawing/2014/main" id="{C897E447-8D49-F64E-96E2-E84DFE56298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A06FA327-5400-394E-B4AE-123F66979F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132154D4-1182-DC4A-B9F9-3D973CBC84A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15" name="Picture 14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E6B164D8-593E-4E49-A224-1AA496608BB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7B3BB7BF-91BC-31FE-28B5-3FF67809DE4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5356230" y="0"/>
            <a:ext cx="68357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8317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Section Divider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Background pattern&#10;&#10;Description automatically generated">
            <a:extLst>
              <a:ext uri="{FF2B5EF4-FFF2-40B4-BE49-F238E27FC236}">
                <a16:creationId xmlns:a16="http://schemas.microsoft.com/office/drawing/2014/main" id="{31CA647C-0297-2248-9EC4-C59D9E7C394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700" y="287581"/>
            <a:ext cx="11658600" cy="6341819"/>
          </a:xfrm>
          <a:prstGeom prst="rect">
            <a:avLst/>
          </a:prstGeom>
        </p:spPr>
      </p:pic>
      <p:sp>
        <p:nvSpPr>
          <p:cNvPr id="12" name="TextBox 20">
            <a:extLst>
              <a:ext uri="{FF2B5EF4-FFF2-40B4-BE49-F238E27FC236}">
                <a16:creationId xmlns:a16="http://schemas.microsoft.com/office/drawing/2014/main" id="{714AEDC0-A33B-F940-A840-6EE803459EFF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F460B914-698E-8E44-851B-26EF10C37B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1139BE0C-30D8-5E4A-AADA-9C76A8138DE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15" name="Picture 14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A64E8E06-C0AC-F149-A17F-960EB7414B2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7992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1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1321ADCF-9532-6E4F-9169-2B103CECC5D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700" y="287581"/>
            <a:ext cx="11658600" cy="6341819"/>
          </a:xfrm>
          <a:prstGeom prst="rect">
            <a:avLst/>
          </a:prstGeom>
        </p:spPr>
      </p:pic>
      <p:pic>
        <p:nvPicPr>
          <p:cNvPr id="8" name="Picture 7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92C6B5BA-D902-3D48-BDB2-127DD901643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12" name="TextBox 20">
            <a:extLst>
              <a:ext uri="{FF2B5EF4-FFF2-40B4-BE49-F238E27FC236}">
                <a16:creationId xmlns:a16="http://schemas.microsoft.com/office/drawing/2014/main" id="{CC996240-7E12-F548-AD0D-F8FB96331F4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6334779-F2E3-2947-AB96-C7B474D6B1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1060ECE6-53F5-A24F-86B7-E2939773DD3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934547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4_Title Slide">
    <p:bg>
      <p:bgPr>
        <a:gradFill>
          <a:gsLst>
            <a:gs pos="100000">
              <a:schemeClr val="accent2"/>
            </a:gs>
            <a:gs pos="21000">
              <a:srgbClr val="00C1DE"/>
            </a:gs>
            <a:gs pos="49000">
              <a:schemeClr val="accent1"/>
            </a:gs>
          </a:gsLst>
          <a:lin ang="7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1321ADCF-9532-6E4F-9169-2B103CECC5D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700" y="287581"/>
            <a:ext cx="11658600" cy="6341819"/>
          </a:xfrm>
          <a:prstGeom prst="rect">
            <a:avLst/>
          </a:prstGeom>
        </p:spPr>
      </p:pic>
      <p:pic>
        <p:nvPicPr>
          <p:cNvPr id="8" name="Picture 7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92C6B5BA-D902-3D48-BDB2-127DD901643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12" name="TextBox 20">
            <a:extLst>
              <a:ext uri="{FF2B5EF4-FFF2-40B4-BE49-F238E27FC236}">
                <a16:creationId xmlns:a16="http://schemas.microsoft.com/office/drawing/2014/main" id="{CC996240-7E12-F548-AD0D-F8FB96331F4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6334779-F2E3-2947-AB96-C7B474D6B1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1060ECE6-53F5-A24F-86B7-E2939773DD3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8402474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8_Section Divider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ckground pattern&#10;&#10;Description automatically generated">
            <a:extLst>
              <a:ext uri="{FF2B5EF4-FFF2-40B4-BE49-F238E27FC236}">
                <a16:creationId xmlns:a16="http://schemas.microsoft.com/office/drawing/2014/main" id="{604AF1EA-FE1C-3F4A-A7A0-4F551C29E8E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4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700" y="287581"/>
            <a:ext cx="11658600" cy="6341819"/>
          </a:xfrm>
          <a:prstGeom prst="rect">
            <a:avLst/>
          </a:prstGeom>
          <a:noFill/>
        </p:spPr>
      </p:pic>
      <p:sp>
        <p:nvSpPr>
          <p:cNvPr id="6" name="TextBox 20">
            <a:extLst>
              <a:ext uri="{FF2B5EF4-FFF2-40B4-BE49-F238E27FC236}">
                <a16:creationId xmlns:a16="http://schemas.microsoft.com/office/drawing/2014/main" id="{3CF78C79-90BA-5869-FBC4-1C0023B4AF95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D862E9D-D706-B759-FC9C-A2B692BCFE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F5B772A6-6BC3-12BE-D0AB-6F252BD5006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10" name="Picture 9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51E57CBB-3902-9A28-E8CE-F513E89A7F2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4917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Section Divider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EF3C97BB-9939-B347-8FA3-7462E2FE434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56230" y="0"/>
            <a:ext cx="6835770" cy="6858000"/>
          </a:xfrm>
          <a:prstGeom prst="rect">
            <a:avLst/>
          </a:prstGeom>
        </p:spPr>
      </p:pic>
      <p:sp>
        <p:nvSpPr>
          <p:cNvPr id="12" name="TextBox 20">
            <a:extLst>
              <a:ext uri="{FF2B5EF4-FFF2-40B4-BE49-F238E27FC236}">
                <a16:creationId xmlns:a16="http://schemas.microsoft.com/office/drawing/2014/main" id="{714AEDC0-A33B-F940-A840-6EE803459EFF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F460B914-698E-8E44-851B-26EF10C37B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1139BE0C-30D8-5E4A-AADA-9C76A8138DE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15" name="Picture 14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A64E8E06-C0AC-F149-A17F-960EB7414B2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67814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2A299D77-EA97-CE42-9CAA-4C84832F264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56230" y="0"/>
            <a:ext cx="6835770" cy="6858000"/>
          </a:xfrm>
          <a:prstGeom prst="rect">
            <a:avLst/>
          </a:prstGeom>
        </p:spPr>
      </p:pic>
      <p:sp>
        <p:nvSpPr>
          <p:cNvPr id="12" name="TextBox 20">
            <a:extLst>
              <a:ext uri="{FF2B5EF4-FFF2-40B4-BE49-F238E27FC236}">
                <a16:creationId xmlns:a16="http://schemas.microsoft.com/office/drawing/2014/main" id="{CC996240-7E12-F548-AD0D-F8FB96331F4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6334779-F2E3-2947-AB96-C7B474D6B1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1060ECE6-53F5-A24F-86B7-E2939773DD3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17" name="Picture 16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475B06F1-14B8-6B48-A594-FDB96BCF41B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72734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_Title Slide">
    <p:bg>
      <p:bgPr>
        <a:gradFill>
          <a:gsLst>
            <a:gs pos="100000">
              <a:schemeClr val="accent2"/>
            </a:gs>
            <a:gs pos="21000">
              <a:srgbClr val="00C1DE"/>
            </a:gs>
            <a:gs pos="49000">
              <a:schemeClr val="accent1"/>
            </a:gs>
          </a:gsLst>
          <a:lin ang="7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2A299D77-EA97-CE42-9CAA-4C84832F264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56230" y="0"/>
            <a:ext cx="6835770" cy="6858000"/>
          </a:xfrm>
          <a:prstGeom prst="rect">
            <a:avLst/>
          </a:prstGeom>
        </p:spPr>
      </p:pic>
      <p:sp>
        <p:nvSpPr>
          <p:cNvPr id="12" name="TextBox 20">
            <a:extLst>
              <a:ext uri="{FF2B5EF4-FFF2-40B4-BE49-F238E27FC236}">
                <a16:creationId xmlns:a16="http://schemas.microsoft.com/office/drawing/2014/main" id="{CC996240-7E12-F548-AD0D-F8FB96331F4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6334779-F2E3-2947-AB96-C7B474D6B1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1060ECE6-53F5-A24F-86B7-E2939773DD3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17" name="Picture 16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475B06F1-14B8-6B48-A594-FDB96BCF41B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9888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0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D0C364A-6D9D-BE47-B4F5-C79411B004C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49" r="149"/>
          <a:stretch/>
        </p:blipFill>
        <p:spPr>
          <a:xfrm>
            <a:off x="0" y="-1"/>
            <a:ext cx="12191999" cy="6878430"/>
          </a:xfrm>
          <a:prstGeom prst="rect">
            <a:avLst/>
          </a:prstGeom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624" y="5523753"/>
            <a:ext cx="4264272" cy="295077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8624" y="5833633"/>
            <a:ext cx="4264272" cy="301109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B82DC592-EAC9-634F-9EE1-EDC89A2624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200936EE-7EE0-D441-851D-618ACC029F6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sp>
        <p:nvSpPr>
          <p:cNvPr id="13" name="TextBox 20">
            <a:extLst>
              <a:ext uri="{FF2B5EF4-FFF2-40B4-BE49-F238E27FC236}">
                <a16:creationId xmlns:a16="http://schemas.microsoft.com/office/drawing/2014/main" id="{3292D234-E25F-7F41-ABB8-C75FCF5CD52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FF50941-4230-974A-977D-8F6D313B8AEF}"/>
              </a:ext>
            </a:extLst>
          </p:cNvPr>
          <p:cNvCxnSpPr>
            <a:cxnSpLocks/>
          </p:cNvCxnSpPr>
          <p:nvPr userDrawn="1"/>
        </p:nvCxnSpPr>
        <p:spPr>
          <a:xfrm>
            <a:off x="417443" y="5543631"/>
            <a:ext cx="0" cy="581172"/>
          </a:xfrm>
          <a:prstGeom prst="line">
            <a:avLst/>
          </a:prstGeom>
          <a:ln w="12700">
            <a:solidFill>
              <a:srgbClr val="00C1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2A4FA427-EB3E-3449-943F-CB3DAB3EB8D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79326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Section Divider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D07803EC-F0AE-DC4A-A429-41D8DD50D7E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356230" y="0"/>
            <a:ext cx="6835769" cy="6858000"/>
          </a:xfrm>
          <a:prstGeom prst="rect">
            <a:avLst/>
          </a:prstGeom>
        </p:spPr>
      </p:pic>
      <p:sp>
        <p:nvSpPr>
          <p:cNvPr id="6" name="TextBox 20">
            <a:extLst>
              <a:ext uri="{FF2B5EF4-FFF2-40B4-BE49-F238E27FC236}">
                <a16:creationId xmlns:a16="http://schemas.microsoft.com/office/drawing/2014/main" id="{22C4DAF5-FB2E-B028-5256-CC2FDFC9EEE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DEB6E97-EDDF-2A96-074F-18BB6384B2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C2225AAB-54E0-EAE0-0840-093AB2F5C3D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10" name="Picture 9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724A7481-3CA6-7994-9B9F-FAAD68B5E81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04195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2_Section Divider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6F5B06E-F6A0-3B43-AD64-568F71E2419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12" name="TextBox 20">
            <a:extLst>
              <a:ext uri="{FF2B5EF4-FFF2-40B4-BE49-F238E27FC236}">
                <a16:creationId xmlns:a16="http://schemas.microsoft.com/office/drawing/2014/main" id="{714AEDC0-A33B-F940-A840-6EE803459EFF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F460B914-698E-8E44-851B-26EF10C37B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1139BE0C-30D8-5E4A-AADA-9C76A8138DE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15" name="Picture 14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A64E8E06-C0AC-F149-A17F-960EB7414B2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78520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3223CC0-C7A1-BC40-9A1F-09EBC27A25E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12" name="TextBox 20">
            <a:extLst>
              <a:ext uri="{FF2B5EF4-FFF2-40B4-BE49-F238E27FC236}">
                <a16:creationId xmlns:a16="http://schemas.microsoft.com/office/drawing/2014/main" id="{CC996240-7E12-F548-AD0D-F8FB96331F4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6334779-F2E3-2947-AB96-C7B474D6B1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1060ECE6-53F5-A24F-86B7-E2939773DD3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17" name="Picture 16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475B06F1-14B8-6B48-A594-FDB96BCF41B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71158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_Title Slide">
    <p:bg>
      <p:bgPr>
        <a:gradFill>
          <a:gsLst>
            <a:gs pos="100000">
              <a:schemeClr val="accent2"/>
            </a:gs>
            <a:gs pos="21000">
              <a:srgbClr val="00C1DE"/>
            </a:gs>
            <a:gs pos="49000">
              <a:schemeClr val="accent1"/>
            </a:gs>
          </a:gsLst>
          <a:lin ang="7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3223CC0-C7A1-BC40-9A1F-09EBC27A25E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12" name="TextBox 20">
            <a:extLst>
              <a:ext uri="{FF2B5EF4-FFF2-40B4-BE49-F238E27FC236}">
                <a16:creationId xmlns:a16="http://schemas.microsoft.com/office/drawing/2014/main" id="{CC996240-7E12-F548-AD0D-F8FB96331F4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6334779-F2E3-2947-AB96-C7B474D6B1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1060ECE6-53F5-A24F-86B7-E2939773DD3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17" name="Picture 16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475B06F1-14B8-6B48-A594-FDB96BCF41B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83754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4_Section Divider slide">
    <p:bg>
      <p:bgPr>
        <a:solidFill>
          <a:srgbClr val="FF69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3353FD8-3FBF-E340-8B41-D553C61637D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4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2" name="TextBox 20">
            <a:extLst>
              <a:ext uri="{FF2B5EF4-FFF2-40B4-BE49-F238E27FC236}">
                <a16:creationId xmlns:a16="http://schemas.microsoft.com/office/drawing/2014/main" id="{848AE1EF-8720-A960-1DEC-CD949844D70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CF3DE6B-FA5F-2139-2D6E-5F4666CD27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F2817E7A-3D17-D0A0-461E-12CC777B828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5" name="Picture 4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08A3629F-5EE6-F850-E161-2CD448E2F6F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80996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6250"/>
            <a:ext cx="11233150" cy="654760"/>
          </a:xfrm>
        </p:spPr>
        <p:txBody>
          <a:bodyPr anchor="t"/>
          <a:lstStyle>
            <a:lvl1pPr>
              <a:defRPr b="0"/>
            </a:lvl1pPr>
          </a:lstStyle>
          <a:p>
            <a:r>
              <a:rPr lang="en-US" dirty="0"/>
              <a:t>Click to Edit Title Style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479425" y="1171111"/>
            <a:ext cx="11233150" cy="4948335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400">
                <a:solidFill>
                  <a:schemeClr val="tx2"/>
                </a:solidFill>
              </a:defRPr>
            </a:lvl1pPr>
            <a:lvl2pPr marL="672783">
              <a:lnSpc>
                <a:spcPct val="100000"/>
              </a:lnSpc>
              <a:spcAft>
                <a:spcPts val="0"/>
              </a:spcAft>
              <a:defRPr sz="2000">
                <a:solidFill>
                  <a:schemeClr val="tx2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defRPr sz="1800">
                <a:solidFill>
                  <a:schemeClr val="tx2"/>
                </a:solidFill>
              </a:defRPr>
            </a:lvl3pPr>
            <a:lvl4pPr marL="1293178">
              <a:lnSpc>
                <a:spcPct val="100000"/>
              </a:lnSpc>
              <a:spcAft>
                <a:spcPts val="0"/>
              </a:spcAft>
              <a:defRPr sz="1800">
                <a:solidFill>
                  <a:schemeClr val="tx2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defRPr sz="1800"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noProof="0" dirty="0"/>
              <a:t>Click to edit text styles with Top Level Bullet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1325039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slide w/ S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8302"/>
            <a:ext cx="11233150" cy="512830"/>
          </a:xfrm>
        </p:spPr>
        <p:txBody>
          <a:bodyPr anchor="t"/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 hasCustomPrompt="1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 hasCustomPrompt="1"/>
          </p:nvPr>
        </p:nvSpPr>
        <p:spPr>
          <a:xfrm>
            <a:off x="479425" y="1554489"/>
            <a:ext cx="11233150" cy="455323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400">
                <a:solidFill>
                  <a:schemeClr val="tx2"/>
                </a:solidFill>
              </a:defRPr>
            </a:lvl1pPr>
            <a:lvl2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2000">
                <a:solidFill>
                  <a:schemeClr val="tx2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chemeClr val="tx2"/>
                </a:solidFill>
              </a:defRPr>
            </a:lvl3pPr>
            <a:lvl4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chemeClr val="tx2"/>
                </a:solidFill>
              </a:defRPr>
            </a:lvl4pPr>
            <a:lvl5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4775040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3E00537-4172-4053-A616-87E429C679AC}"/>
              </a:ext>
            </a:extLst>
          </p:cNvPr>
          <p:cNvCxnSpPr>
            <a:cxnSpLocks/>
          </p:cNvCxnSpPr>
          <p:nvPr userDrawn="1"/>
        </p:nvCxnSpPr>
        <p:spPr>
          <a:xfrm>
            <a:off x="6096000" y="1620481"/>
            <a:ext cx="0" cy="451520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8302"/>
            <a:ext cx="11233150" cy="512830"/>
          </a:xfrm>
        </p:spPr>
        <p:txBody>
          <a:bodyPr/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 hasCustomPrompt="1"/>
          </p:nvPr>
        </p:nvSpPr>
        <p:spPr>
          <a:xfrm>
            <a:off x="479425" y="991131"/>
            <a:ext cx="11233150" cy="359204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24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9" name="Text Placeholder 131"/>
          <p:cNvSpPr>
            <a:spLocks noGrp="1"/>
          </p:cNvSpPr>
          <p:nvPr>
            <p:ph type="body" sz="quarter" idx="16" hasCustomPrompt="1"/>
          </p:nvPr>
        </p:nvSpPr>
        <p:spPr>
          <a:xfrm>
            <a:off x="479425" y="1620481"/>
            <a:ext cx="5345642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9" hasCustomPrompt="1"/>
          </p:nvPr>
        </p:nvSpPr>
        <p:spPr>
          <a:xfrm>
            <a:off x="477587" y="2202443"/>
            <a:ext cx="5347480" cy="3933245"/>
          </a:xfrm>
        </p:spPr>
        <p:txBody>
          <a:bodyPr/>
          <a:lstStyle>
            <a:lvl1pPr marL="342900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>
                <a:solidFill>
                  <a:srgbClr val="333E48"/>
                </a:solidFill>
              </a:defRPr>
            </a:lvl1pPr>
            <a:lvl2pPr marL="581343" algn="l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  <a:lvl3pPr marL="947103" algn="l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3pPr>
            <a:lvl4pPr marL="1293178" indent="-173038" algn="l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33E48"/>
                </a:solidFill>
              </a:defRPr>
            </a:lvl4pPr>
            <a:lvl5pPr marL="1518603" algn="l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131"/>
          <p:cNvSpPr>
            <a:spLocks noGrp="1"/>
          </p:cNvSpPr>
          <p:nvPr>
            <p:ph type="body" sz="quarter" idx="18" hasCustomPrompt="1"/>
          </p:nvPr>
        </p:nvSpPr>
        <p:spPr>
          <a:xfrm>
            <a:off x="6341534" y="1620481"/>
            <a:ext cx="5371042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21" hasCustomPrompt="1"/>
          </p:nvPr>
        </p:nvSpPr>
        <p:spPr>
          <a:xfrm>
            <a:off x="6339947" y="2202442"/>
            <a:ext cx="5372628" cy="3933246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33E4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5262115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9795D2F-D322-4144-8DA8-55D6A2942740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4148138" y="1611050"/>
            <a:ext cx="0" cy="4448438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B4D2EAD-40A5-4C0B-900F-916EB19FF748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8051800" y="1611050"/>
            <a:ext cx="0" cy="4448438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479425" y="478302"/>
            <a:ext cx="11233150" cy="512830"/>
          </a:xfrm>
        </p:spPr>
        <p:txBody>
          <a:bodyPr/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44" name="Text Placeholder 43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7" name="Text Placeholder 2"/>
          <p:cNvSpPr>
            <a:spLocks noGrp="1"/>
          </p:cNvSpPr>
          <p:nvPr userDrawn="1">
            <p:ph idx="1" hasCustomPrompt="1"/>
          </p:nvPr>
        </p:nvSpPr>
        <p:spPr>
          <a:xfrm>
            <a:off x="479426" y="2373786"/>
            <a:ext cx="3372644" cy="3685702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  <a:lvl3pPr>
              <a:defRPr>
                <a:solidFill>
                  <a:srgbClr val="383838"/>
                </a:solidFill>
              </a:defRPr>
            </a:lvl3pPr>
            <a:lvl4pPr>
              <a:defRPr>
                <a:solidFill>
                  <a:srgbClr val="383838"/>
                </a:solidFill>
              </a:defRPr>
            </a:lvl4pPr>
            <a:lvl5pP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00" name="Text Placeholder 131"/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479425" y="1611050"/>
            <a:ext cx="3372645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13" name="Text Placeholder 2"/>
          <p:cNvSpPr>
            <a:spLocks noGrp="1"/>
          </p:cNvSpPr>
          <p:nvPr userDrawn="1">
            <p:ph idx="17" hasCustomPrompt="1"/>
          </p:nvPr>
        </p:nvSpPr>
        <p:spPr>
          <a:xfrm>
            <a:off x="4416359" y="2373786"/>
            <a:ext cx="3359281" cy="3685702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Text Placeholder 2"/>
          <p:cNvSpPr>
            <a:spLocks noGrp="1"/>
          </p:cNvSpPr>
          <p:nvPr userDrawn="1">
            <p:ph idx="18" hasCustomPrompt="1"/>
          </p:nvPr>
        </p:nvSpPr>
        <p:spPr>
          <a:xfrm>
            <a:off x="8300113" y="2373786"/>
            <a:ext cx="3412462" cy="3685702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5" name="Text Placeholder 131"/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4419997" y="1611050"/>
            <a:ext cx="3359945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16" name="Text Placeholder 131"/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8299449" y="1611050"/>
            <a:ext cx="3413126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</p:spTree>
    <p:extLst>
      <p:ext uri="{BB962C8B-B14F-4D97-AF65-F5344CB8AC3E}">
        <p14:creationId xmlns:p14="http://schemas.microsoft.com/office/powerpoint/2010/main" val="120000775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slide with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8302"/>
            <a:ext cx="11233150" cy="512830"/>
          </a:xfrm>
        </p:spPr>
        <p:txBody>
          <a:bodyPr/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 hasCustomPrompt="1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21" hasCustomPrompt="1"/>
          </p:nvPr>
        </p:nvSpPr>
        <p:spPr>
          <a:xfrm>
            <a:off x="8299119" y="2372564"/>
            <a:ext cx="3413455" cy="3686924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3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grpSp>
        <p:nvGrpSpPr>
          <p:cNvPr id="36" name="Group 6">
            <a:extLst>
              <a:ext uri="{FF2B5EF4-FFF2-40B4-BE49-F238E27FC236}">
                <a16:creationId xmlns:a16="http://schemas.microsoft.com/office/drawing/2014/main" id="{CCE81F77-7204-0241-970A-63C43B1D7B80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4148138" y="1611050"/>
            <a:ext cx="3903662" cy="4448438"/>
            <a:chOff x="3706307" y="1883391"/>
            <a:chExt cx="3803176" cy="4472959"/>
          </a:xfrm>
        </p:grpSpPr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7266E339-1F3B-8E41-B64F-AA6A42EDF79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706307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922B3030-62BD-3440-A850-5C6E7CCDD54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509483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Text Placeholder 131">
            <a:extLst>
              <a:ext uri="{FF2B5EF4-FFF2-40B4-BE49-F238E27FC236}">
                <a16:creationId xmlns:a16="http://schemas.microsoft.com/office/drawing/2014/main" id="{B54BFFD1-D378-D841-B5DD-88788B48D02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9425" y="1611050"/>
            <a:ext cx="3372645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43" name="Text Placeholder 131">
            <a:extLst>
              <a:ext uri="{FF2B5EF4-FFF2-40B4-BE49-F238E27FC236}">
                <a16:creationId xmlns:a16="http://schemas.microsoft.com/office/drawing/2014/main" id="{E3125198-F65A-8049-9D3E-A6AF258DAE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416192" y="1611050"/>
            <a:ext cx="3359945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45" name="Text Placeholder 131">
            <a:extLst>
              <a:ext uri="{FF2B5EF4-FFF2-40B4-BE49-F238E27FC236}">
                <a16:creationId xmlns:a16="http://schemas.microsoft.com/office/drawing/2014/main" id="{7C8008EA-19DB-814F-9284-A055A2AB89C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99449" y="1611050"/>
            <a:ext cx="3413126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46" name="Content Placeholder 8">
            <a:extLst>
              <a:ext uri="{FF2B5EF4-FFF2-40B4-BE49-F238E27FC236}">
                <a16:creationId xmlns:a16="http://schemas.microsoft.com/office/drawing/2014/main" id="{DD4BA2E6-FACA-5C45-B75F-9327959A672A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4415863" y="2372564"/>
            <a:ext cx="3360274" cy="3686924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3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7" name="Content Placeholder 8">
            <a:extLst>
              <a:ext uri="{FF2B5EF4-FFF2-40B4-BE49-F238E27FC236}">
                <a16:creationId xmlns:a16="http://schemas.microsoft.com/office/drawing/2014/main" id="{5AB0A5A2-CEF5-6E44-BACF-2C0296FE306B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479425" y="2372564"/>
            <a:ext cx="3360274" cy="3686924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3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5371875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1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D0C364A-6D9D-BE47-B4F5-C79411B004C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t="130" b="130"/>
          <a:stretch/>
        </p:blipFill>
        <p:spPr>
          <a:xfrm>
            <a:off x="-1" y="-2857"/>
            <a:ext cx="12192000" cy="6858000"/>
          </a:xfrm>
          <a:prstGeom prst="rect">
            <a:avLst/>
          </a:prstGeom>
        </p:spPr>
      </p:pic>
      <p:sp>
        <p:nvSpPr>
          <p:cNvPr id="11" name="Freeform 10">
            <a:extLst>
              <a:ext uri="{FF2B5EF4-FFF2-40B4-BE49-F238E27FC236}">
                <a16:creationId xmlns:a16="http://schemas.microsoft.com/office/drawing/2014/main" id="{449CDA4C-9E15-534E-84B0-83C4633EA098}"/>
              </a:ext>
            </a:extLst>
          </p:cNvPr>
          <p:cNvSpPr/>
          <p:nvPr userDrawn="1"/>
        </p:nvSpPr>
        <p:spPr>
          <a:xfrm>
            <a:off x="0" y="5715"/>
            <a:ext cx="9725190" cy="6858265"/>
          </a:xfrm>
          <a:custGeom>
            <a:avLst/>
            <a:gdLst>
              <a:gd name="connsiteX0" fmla="*/ 4304371 w 9779619"/>
              <a:gd name="connsiteY0" fmla="*/ 0 h 6891453"/>
              <a:gd name="connsiteX1" fmla="*/ 0 w 9779619"/>
              <a:gd name="connsiteY1" fmla="*/ 0 h 6891453"/>
              <a:gd name="connsiteX2" fmla="*/ 0 w 9779619"/>
              <a:gd name="connsiteY2" fmla="*/ 6891453 h 6891453"/>
              <a:gd name="connsiteX3" fmla="*/ 8352263 w 9779619"/>
              <a:gd name="connsiteY3" fmla="*/ 6891453 h 6891453"/>
              <a:gd name="connsiteX4" fmla="*/ 9779619 w 9779619"/>
              <a:gd name="connsiteY4" fmla="*/ 5475249 h 6891453"/>
              <a:gd name="connsiteX5" fmla="*/ 4304371 w 9779619"/>
              <a:gd name="connsiteY5" fmla="*/ 0 h 6891453"/>
              <a:gd name="connsiteX0" fmla="*/ 4304371 w 9779619"/>
              <a:gd name="connsiteY0" fmla="*/ 0 h 6891453"/>
              <a:gd name="connsiteX1" fmla="*/ 0 w 9779619"/>
              <a:gd name="connsiteY1" fmla="*/ 0 h 6891453"/>
              <a:gd name="connsiteX2" fmla="*/ 0 w 9779619"/>
              <a:gd name="connsiteY2" fmla="*/ 6891453 h 6891453"/>
              <a:gd name="connsiteX3" fmla="*/ 8363415 w 9779619"/>
              <a:gd name="connsiteY3" fmla="*/ 6880302 h 6891453"/>
              <a:gd name="connsiteX4" fmla="*/ 9779619 w 9779619"/>
              <a:gd name="connsiteY4" fmla="*/ 5475249 h 6891453"/>
              <a:gd name="connsiteX5" fmla="*/ 4304371 w 9779619"/>
              <a:gd name="connsiteY5" fmla="*/ 0 h 6891453"/>
              <a:gd name="connsiteX0" fmla="*/ 4304371 w 9779619"/>
              <a:gd name="connsiteY0" fmla="*/ 0 h 6891453"/>
              <a:gd name="connsiteX1" fmla="*/ 0 w 9779619"/>
              <a:gd name="connsiteY1" fmla="*/ 0 h 6891453"/>
              <a:gd name="connsiteX2" fmla="*/ 0 w 9779619"/>
              <a:gd name="connsiteY2" fmla="*/ 6891453 h 6891453"/>
              <a:gd name="connsiteX3" fmla="*/ 8363415 w 9779619"/>
              <a:gd name="connsiteY3" fmla="*/ 6880302 h 6891453"/>
              <a:gd name="connsiteX4" fmla="*/ 9779619 w 9779619"/>
              <a:gd name="connsiteY4" fmla="*/ 5475249 h 6891453"/>
              <a:gd name="connsiteX5" fmla="*/ 4304371 w 9779619"/>
              <a:gd name="connsiteY5" fmla="*/ 0 h 6891453"/>
              <a:gd name="connsiteX0" fmla="*/ 4304371 w 9779619"/>
              <a:gd name="connsiteY0" fmla="*/ 0 h 6880302"/>
              <a:gd name="connsiteX1" fmla="*/ 0 w 9779619"/>
              <a:gd name="connsiteY1" fmla="*/ 0 h 6880302"/>
              <a:gd name="connsiteX2" fmla="*/ 0 w 9779619"/>
              <a:gd name="connsiteY2" fmla="*/ 6857999 h 6880302"/>
              <a:gd name="connsiteX3" fmla="*/ 8363415 w 9779619"/>
              <a:gd name="connsiteY3" fmla="*/ 6880302 h 6880302"/>
              <a:gd name="connsiteX4" fmla="*/ 9779619 w 9779619"/>
              <a:gd name="connsiteY4" fmla="*/ 5475249 h 6880302"/>
              <a:gd name="connsiteX5" fmla="*/ 4304371 w 9779619"/>
              <a:gd name="connsiteY5" fmla="*/ 0 h 6880302"/>
              <a:gd name="connsiteX0" fmla="*/ 4304371 w 9779619"/>
              <a:gd name="connsiteY0" fmla="*/ 0 h 6869151"/>
              <a:gd name="connsiteX1" fmla="*/ 0 w 9779619"/>
              <a:gd name="connsiteY1" fmla="*/ 0 h 6869151"/>
              <a:gd name="connsiteX2" fmla="*/ 0 w 9779619"/>
              <a:gd name="connsiteY2" fmla="*/ 6857999 h 6869151"/>
              <a:gd name="connsiteX3" fmla="*/ 8385718 w 9779619"/>
              <a:gd name="connsiteY3" fmla="*/ 6869151 h 6869151"/>
              <a:gd name="connsiteX4" fmla="*/ 9779619 w 9779619"/>
              <a:gd name="connsiteY4" fmla="*/ 5475249 h 6869151"/>
              <a:gd name="connsiteX5" fmla="*/ 4304371 w 9779619"/>
              <a:gd name="connsiteY5" fmla="*/ 0 h 6869151"/>
              <a:gd name="connsiteX0" fmla="*/ 4304371 w 9779619"/>
              <a:gd name="connsiteY0" fmla="*/ 0 h 6869151"/>
              <a:gd name="connsiteX1" fmla="*/ 0 w 9779619"/>
              <a:gd name="connsiteY1" fmla="*/ 0 h 6869151"/>
              <a:gd name="connsiteX2" fmla="*/ 0 w 9779619"/>
              <a:gd name="connsiteY2" fmla="*/ 6857999 h 6869151"/>
              <a:gd name="connsiteX3" fmla="*/ 8353061 w 9779619"/>
              <a:gd name="connsiteY3" fmla="*/ 6869151 h 6869151"/>
              <a:gd name="connsiteX4" fmla="*/ 9779619 w 9779619"/>
              <a:gd name="connsiteY4" fmla="*/ 5475249 h 6869151"/>
              <a:gd name="connsiteX5" fmla="*/ 4304371 w 9779619"/>
              <a:gd name="connsiteY5" fmla="*/ 0 h 6869151"/>
              <a:gd name="connsiteX0" fmla="*/ 4304371 w 9725190"/>
              <a:gd name="connsiteY0" fmla="*/ 0 h 6869151"/>
              <a:gd name="connsiteX1" fmla="*/ 0 w 9725190"/>
              <a:gd name="connsiteY1" fmla="*/ 0 h 6869151"/>
              <a:gd name="connsiteX2" fmla="*/ 0 w 9725190"/>
              <a:gd name="connsiteY2" fmla="*/ 6857999 h 6869151"/>
              <a:gd name="connsiteX3" fmla="*/ 8353061 w 9725190"/>
              <a:gd name="connsiteY3" fmla="*/ 6869151 h 6869151"/>
              <a:gd name="connsiteX4" fmla="*/ 9725190 w 9725190"/>
              <a:gd name="connsiteY4" fmla="*/ 5464363 h 6869151"/>
              <a:gd name="connsiteX5" fmla="*/ 4304371 w 9725190"/>
              <a:gd name="connsiteY5" fmla="*/ 0 h 6869151"/>
              <a:gd name="connsiteX0" fmla="*/ 4304371 w 9725190"/>
              <a:gd name="connsiteY0" fmla="*/ 0 h 6858265"/>
              <a:gd name="connsiteX1" fmla="*/ 0 w 9725190"/>
              <a:gd name="connsiteY1" fmla="*/ 0 h 6858265"/>
              <a:gd name="connsiteX2" fmla="*/ 0 w 9725190"/>
              <a:gd name="connsiteY2" fmla="*/ 6857999 h 6858265"/>
              <a:gd name="connsiteX3" fmla="*/ 8320404 w 9725190"/>
              <a:gd name="connsiteY3" fmla="*/ 6858265 h 6858265"/>
              <a:gd name="connsiteX4" fmla="*/ 9725190 w 9725190"/>
              <a:gd name="connsiteY4" fmla="*/ 5464363 h 6858265"/>
              <a:gd name="connsiteX5" fmla="*/ 4304371 w 9725190"/>
              <a:gd name="connsiteY5" fmla="*/ 0 h 6858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725190" h="6858265">
                <a:moveTo>
                  <a:pt x="4304371" y="0"/>
                </a:moveTo>
                <a:lnTo>
                  <a:pt x="0" y="0"/>
                </a:lnTo>
                <a:lnTo>
                  <a:pt x="0" y="6857999"/>
                </a:lnTo>
                <a:lnTo>
                  <a:pt x="8320404" y="6858265"/>
                </a:lnTo>
                <a:lnTo>
                  <a:pt x="9725190" y="5464363"/>
                </a:lnTo>
                <a:lnTo>
                  <a:pt x="4304371" y="0"/>
                </a:lnTo>
                <a:close/>
              </a:path>
            </a:pathLst>
          </a:custGeom>
          <a:solidFill>
            <a:schemeClr val="tx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624" y="5523753"/>
            <a:ext cx="4264272" cy="295077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8624" y="5833633"/>
            <a:ext cx="4264272" cy="301109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B82DC592-EAC9-634F-9EE1-EDC89A2624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200936EE-7EE0-D441-851D-618ACC029F6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sp>
        <p:nvSpPr>
          <p:cNvPr id="13" name="TextBox 20">
            <a:extLst>
              <a:ext uri="{FF2B5EF4-FFF2-40B4-BE49-F238E27FC236}">
                <a16:creationId xmlns:a16="http://schemas.microsoft.com/office/drawing/2014/main" id="{3292D234-E25F-7F41-ABB8-C75FCF5CD52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FF50941-4230-974A-977D-8F6D313B8AEF}"/>
              </a:ext>
            </a:extLst>
          </p:cNvPr>
          <p:cNvCxnSpPr>
            <a:cxnSpLocks/>
          </p:cNvCxnSpPr>
          <p:nvPr userDrawn="1"/>
        </p:nvCxnSpPr>
        <p:spPr>
          <a:xfrm>
            <a:off x="417443" y="5543631"/>
            <a:ext cx="0" cy="581172"/>
          </a:xfrm>
          <a:prstGeom prst="line">
            <a:avLst/>
          </a:prstGeom>
          <a:ln w="12700">
            <a:solidFill>
              <a:srgbClr val="00C1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F195BE92-34F5-3546-A596-20D07A139B4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93178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l_narrow_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505B7A5-C1F7-41D3-815C-A3728D81DBDD}"/>
              </a:ext>
            </a:extLst>
          </p:cNvPr>
          <p:cNvCxnSpPr>
            <a:cxnSpLocks/>
          </p:cNvCxnSpPr>
          <p:nvPr userDrawn="1"/>
        </p:nvCxnSpPr>
        <p:spPr>
          <a:xfrm>
            <a:off x="3255004" y="1631950"/>
            <a:ext cx="0" cy="4440604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8301"/>
            <a:ext cx="11233150" cy="512830"/>
          </a:xfrm>
        </p:spPr>
        <p:txBody>
          <a:bodyPr/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 hasCustomPrompt="1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idx="1" hasCustomPrompt="1"/>
          </p:nvPr>
        </p:nvSpPr>
        <p:spPr>
          <a:xfrm>
            <a:off x="479425" y="1631111"/>
            <a:ext cx="2619375" cy="444060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4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2000">
                <a:solidFill>
                  <a:srgbClr val="333E48"/>
                </a:solidFill>
              </a:defRPr>
            </a:lvl2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1" hasCustomPrompt="1"/>
          </p:nvPr>
        </p:nvSpPr>
        <p:spPr>
          <a:xfrm>
            <a:off x="3416035" y="1631111"/>
            <a:ext cx="8296540" cy="4440603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4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2000">
                <a:solidFill>
                  <a:srgbClr val="333E4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1800">
                <a:solidFill>
                  <a:srgbClr val="333E4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1800">
                <a:solidFill>
                  <a:srgbClr val="333E4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1800">
                <a:solidFill>
                  <a:srgbClr val="333E48"/>
                </a:solidFill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6299917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C41881F-8B1A-4F78-926D-54E8F515C458}"/>
              </a:ext>
            </a:extLst>
          </p:cNvPr>
          <p:cNvCxnSpPr>
            <a:cxnSpLocks/>
          </p:cNvCxnSpPr>
          <p:nvPr userDrawn="1"/>
        </p:nvCxnSpPr>
        <p:spPr>
          <a:xfrm>
            <a:off x="8932863" y="1629287"/>
            <a:ext cx="0" cy="444326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8301"/>
            <a:ext cx="11233150" cy="512830"/>
          </a:xfrm>
        </p:spPr>
        <p:txBody>
          <a:bodyPr/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 hasCustomPrompt="1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5" hasCustomPrompt="1"/>
          </p:nvPr>
        </p:nvSpPr>
        <p:spPr>
          <a:xfrm>
            <a:off x="9037637" y="1629597"/>
            <a:ext cx="2674937" cy="4443488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4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2000">
                <a:solidFill>
                  <a:srgbClr val="333E48"/>
                </a:solidFill>
              </a:defRPr>
            </a:lvl2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quarter" idx="21" hasCustomPrompt="1"/>
          </p:nvPr>
        </p:nvSpPr>
        <p:spPr>
          <a:xfrm>
            <a:off x="479425" y="1629287"/>
            <a:ext cx="8348664" cy="4443267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4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2000">
                <a:solidFill>
                  <a:srgbClr val="333E4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1800">
                <a:solidFill>
                  <a:srgbClr val="333E4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1800">
                <a:solidFill>
                  <a:srgbClr val="333E4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1800">
                <a:solidFill>
                  <a:srgbClr val="333E48"/>
                </a:solidFill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6594960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tex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8302"/>
            <a:ext cx="11233150" cy="512830"/>
          </a:xfrm>
        </p:spPr>
        <p:txBody>
          <a:bodyPr/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 hasCustomPrompt="1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3354388" y="1618445"/>
            <a:ext cx="2606675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 sz="2200">
                <a:solidFill>
                  <a:srgbClr val="333E48"/>
                </a:solidFill>
              </a:defRPr>
            </a:lvl1pPr>
          </a:lstStyle>
          <a:p>
            <a:pPr lvl="0"/>
            <a:r>
              <a:rPr lang="en-GB" noProof="0"/>
              <a:t>Click icon to add picture</a:t>
            </a:r>
            <a:endParaRPr lang="en-US" noProof="0" dirty="0"/>
          </a:p>
        </p:txBody>
      </p:sp>
      <p:sp>
        <p:nvSpPr>
          <p:cNvPr id="104" name="Picture Placeholder 5"/>
          <p:cNvSpPr>
            <a:spLocks noGrp="1"/>
          </p:cNvSpPr>
          <p:nvPr>
            <p:ph type="pic" sz="quarter" idx="18"/>
          </p:nvPr>
        </p:nvSpPr>
        <p:spPr>
          <a:xfrm>
            <a:off x="3354388" y="3755872"/>
            <a:ext cx="2606675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 sz="2200">
                <a:solidFill>
                  <a:srgbClr val="333E48"/>
                </a:solidFill>
              </a:defRPr>
            </a:lvl1pPr>
          </a:lstStyle>
          <a:p>
            <a:pPr lvl="0"/>
            <a:r>
              <a:rPr lang="en-GB" noProof="0"/>
              <a:t>Click icon to add picture</a:t>
            </a:r>
            <a:endParaRPr lang="en-US" noProof="0" dirty="0"/>
          </a:p>
        </p:txBody>
      </p:sp>
      <p:sp>
        <p:nvSpPr>
          <p:cNvPr id="105" name="Picture Placeholder 5"/>
          <p:cNvSpPr>
            <a:spLocks noGrp="1"/>
          </p:cNvSpPr>
          <p:nvPr>
            <p:ph type="pic" sz="quarter" idx="19"/>
          </p:nvPr>
        </p:nvSpPr>
        <p:spPr>
          <a:xfrm>
            <a:off x="9066213" y="1618445"/>
            <a:ext cx="2646362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 sz="2200">
                <a:solidFill>
                  <a:srgbClr val="333E48"/>
                </a:solidFill>
              </a:defRPr>
            </a:lvl1pPr>
          </a:lstStyle>
          <a:p>
            <a:pPr lvl="0"/>
            <a:r>
              <a:rPr lang="en-GB" noProof="0"/>
              <a:t>Click icon to add picture</a:t>
            </a:r>
            <a:endParaRPr lang="en-US" noProof="0" dirty="0"/>
          </a:p>
        </p:txBody>
      </p:sp>
      <p:sp>
        <p:nvSpPr>
          <p:cNvPr id="106" name="Picture Placeholder 5"/>
          <p:cNvSpPr>
            <a:spLocks noGrp="1"/>
          </p:cNvSpPr>
          <p:nvPr>
            <p:ph type="pic" sz="quarter" idx="20"/>
          </p:nvPr>
        </p:nvSpPr>
        <p:spPr>
          <a:xfrm>
            <a:off x="9066213" y="3755872"/>
            <a:ext cx="2646362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 sz="2200">
                <a:solidFill>
                  <a:srgbClr val="333E48"/>
                </a:solidFill>
              </a:defRPr>
            </a:lvl1pPr>
          </a:lstStyle>
          <a:p>
            <a:pPr lvl="0"/>
            <a:r>
              <a:rPr lang="en-GB" noProof="0"/>
              <a:t>Click icon to add picture</a:t>
            </a:r>
            <a:endParaRPr lang="en-US" noProof="0" dirty="0"/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479425" y="1618445"/>
            <a:ext cx="2619375" cy="4086225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>
                <a:solidFill>
                  <a:srgbClr val="333E48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3pPr>
            <a:lvl4pPr marL="1201738" indent="-17303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33E48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6220216" y="1618445"/>
            <a:ext cx="2606675" cy="4086225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>
                <a:solidFill>
                  <a:srgbClr val="333E48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3pPr>
            <a:lvl4pPr marL="1201738" indent="-17303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33E48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144418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with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8302"/>
            <a:ext cx="11233150" cy="512829"/>
          </a:xfrm>
        </p:spPr>
        <p:txBody>
          <a:bodyPr/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 hasCustomPrompt="1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 hasCustomPrompt="1"/>
          </p:nvPr>
        </p:nvSpPr>
        <p:spPr>
          <a:xfrm>
            <a:off x="479425" y="1629079"/>
            <a:ext cx="5481108" cy="445519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400">
                <a:solidFill>
                  <a:srgbClr val="333E48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 sz="2000">
                <a:solidFill>
                  <a:srgbClr val="333E48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 sz="1800">
                <a:solidFill>
                  <a:srgbClr val="333E48"/>
                </a:solidFill>
              </a:defRPr>
            </a:lvl3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0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6250924" y="1629080"/>
            <a:ext cx="5461651" cy="4455198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 sz="2200">
                <a:solidFill>
                  <a:srgbClr val="333E48"/>
                </a:solidFill>
              </a:defRPr>
            </a:lvl1pPr>
          </a:lstStyle>
          <a:p>
            <a:pPr lvl="0"/>
            <a:r>
              <a:rPr lang="en-GB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8421645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Sld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 dirty="0"/>
              <a:t>Click to Edit Title Style</a:t>
            </a:r>
          </a:p>
        </p:txBody>
      </p:sp>
      <p:sp>
        <p:nvSpPr>
          <p:cNvPr id="10" name="Table Placeholder 3"/>
          <p:cNvSpPr>
            <a:spLocks noGrp="1"/>
          </p:cNvSpPr>
          <p:nvPr>
            <p:ph type="tbl" sz="quarter" idx="13"/>
          </p:nvPr>
        </p:nvSpPr>
        <p:spPr>
          <a:xfrm>
            <a:off x="479425" y="1259574"/>
            <a:ext cx="11233150" cy="4836426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GB" noProof="0"/>
              <a:t>Click icon to add table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751233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 Style</a:t>
            </a:r>
          </a:p>
        </p:txBody>
      </p:sp>
    </p:spTree>
    <p:extLst>
      <p:ext uri="{BB962C8B-B14F-4D97-AF65-F5344CB8AC3E}">
        <p14:creationId xmlns:p14="http://schemas.microsoft.com/office/powerpoint/2010/main" val="151418806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losing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E5898A6C-DE95-7141-81A3-94C7240F86C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2B5F482-A1DF-47CF-A799-587634BE9938}"/>
              </a:ext>
            </a:extLst>
          </p:cNvPr>
          <p:cNvSpPr/>
          <p:nvPr userDrawn="1"/>
        </p:nvSpPr>
        <p:spPr>
          <a:xfrm>
            <a:off x="10683875" y="5937250"/>
            <a:ext cx="1095375" cy="6826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12" name="TextBox 20">
            <a:extLst>
              <a:ext uri="{FF2B5EF4-FFF2-40B4-BE49-F238E27FC236}">
                <a16:creationId xmlns:a16="http://schemas.microsoft.com/office/drawing/2014/main" id="{F0FB5E03-A74E-CC42-A7DF-71D20DBF224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pic>
        <p:nvPicPr>
          <p:cNvPr id="14" name="Picture 13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D4A0DA91-CFBB-E84D-B787-D16C79C7267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70C8C98-8540-F243-A7E5-72B42C482D1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670505" y="611557"/>
            <a:ext cx="4655186" cy="6001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Thank You</a:t>
            </a: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Danke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Gracias</a:t>
            </a:r>
            <a:br>
              <a:rPr lang="en-US" altLang="en-US" sz="2600" dirty="0">
                <a:solidFill>
                  <a:schemeClr val="bg1"/>
                </a:solidFill>
              </a:rPr>
            </a:br>
            <a:r>
              <a:rPr lang="en-US" altLang="en-US" sz="2600" dirty="0" err="1">
                <a:solidFill>
                  <a:schemeClr val="bg1"/>
                </a:solidFill>
              </a:rPr>
              <a:t>Grazie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谢谢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ありがとう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Asante</a:t>
            </a: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Merci</a:t>
            </a: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감사합니다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धन्यवाद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Kiitos</a:t>
            </a:r>
          </a:p>
          <a:p>
            <a:pPr algn="r">
              <a:defRPr/>
            </a:pPr>
            <a:r>
              <a:rPr lang="ar-SA" sz="2600" kern="1200" dirty="0">
                <a:solidFill>
                  <a:schemeClr val="bg1"/>
                </a:solidFill>
                <a:latin typeface="Calibri" charset="0"/>
                <a:ea typeface="ＭＳ Ｐゴシック" charset="-128"/>
                <a:cs typeface="+mn-cs"/>
              </a:rPr>
              <a:t>شكرًا</a:t>
            </a:r>
            <a:endParaRPr lang="en-GB" sz="2600" kern="1200" dirty="0">
              <a:solidFill>
                <a:schemeClr val="bg1"/>
              </a:solidFill>
              <a:latin typeface="Calibri" charset="0"/>
              <a:ea typeface="ＭＳ Ｐゴシック" charset="-128"/>
              <a:cs typeface="+mn-cs"/>
            </a:endParaRPr>
          </a:p>
          <a:p>
            <a:pPr algn="r">
              <a:defRPr/>
            </a:pPr>
            <a:r>
              <a:rPr lang="as-IN" altLang="en-US" sz="2600" dirty="0">
                <a:solidFill>
                  <a:schemeClr val="bg1"/>
                </a:solidFill>
              </a:rPr>
              <a:t>ধন্যবাদ</a:t>
            </a:r>
            <a:br>
              <a:rPr lang="en-US" altLang="en-US" sz="2600" dirty="0">
                <a:solidFill>
                  <a:schemeClr val="bg1"/>
                </a:solidFill>
              </a:rPr>
            </a:br>
            <a:r>
              <a:rPr lang="he-IL" altLang="en-US" sz="2600" dirty="0">
                <a:solidFill>
                  <a:schemeClr val="bg1"/>
                </a:solidFill>
              </a:rPr>
              <a:t>תודה</a:t>
            </a:r>
            <a:endParaRPr lang="en-GB" altLang="en-US" sz="2600" dirty="0">
              <a:solidFill>
                <a:schemeClr val="bg1"/>
              </a:solidFill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te-IN" sz="2000" b="0" i="0" dirty="0">
                <a:solidFill>
                  <a:schemeClr val="bg1"/>
                </a:solidFill>
                <a:effectLst/>
                <a:latin typeface="system-ui"/>
              </a:rPr>
              <a:t>ధన్యవాదములు</a:t>
            </a:r>
          </a:p>
        </p:txBody>
      </p:sp>
    </p:spTree>
    <p:extLst>
      <p:ext uri="{BB962C8B-B14F-4D97-AF65-F5344CB8AC3E}">
        <p14:creationId xmlns:p14="http://schemas.microsoft.com/office/powerpoint/2010/main" val="31162736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Closing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07B9A38E-B1CF-844E-A9DE-275B3C0661E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pic>
        <p:nvPicPr>
          <p:cNvPr id="14" name="Picture 13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ED28C162-65FD-A34B-9664-413A5D187DB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220DC93-4706-E90A-3AA5-65A7191B63A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670505" y="611557"/>
            <a:ext cx="4655186" cy="6001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Thank You</a:t>
            </a: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Danke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Gracias</a:t>
            </a:r>
            <a:br>
              <a:rPr lang="en-US" altLang="en-US" sz="2600" dirty="0">
                <a:solidFill>
                  <a:schemeClr val="bg1"/>
                </a:solidFill>
              </a:rPr>
            </a:br>
            <a:r>
              <a:rPr lang="en-US" altLang="en-US" sz="2600" dirty="0" err="1">
                <a:solidFill>
                  <a:schemeClr val="bg1"/>
                </a:solidFill>
              </a:rPr>
              <a:t>Grazie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谢谢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ありがとう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Asante</a:t>
            </a: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Merci</a:t>
            </a: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감사합니다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धन्यवाद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Kiitos</a:t>
            </a:r>
          </a:p>
          <a:p>
            <a:pPr algn="r">
              <a:defRPr/>
            </a:pPr>
            <a:r>
              <a:rPr lang="ar-SA" sz="2600" kern="1200" dirty="0">
                <a:solidFill>
                  <a:schemeClr val="bg1"/>
                </a:solidFill>
                <a:latin typeface="Calibri" charset="0"/>
                <a:ea typeface="ＭＳ Ｐゴシック" charset="-128"/>
                <a:cs typeface="+mn-cs"/>
              </a:rPr>
              <a:t>شكرًا</a:t>
            </a:r>
            <a:endParaRPr lang="en-GB" sz="2600" kern="1200" dirty="0">
              <a:solidFill>
                <a:schemeClr val="bg1"/>
              </a:solidFill>
              <a:latin typeface="Calibri" charset="0"/>
              <a:ea typeface="ＭＳ Ｐゴシック" charset="-128"/>
              <a:cs typeface="+mn-cs"/>
            </a:endParaRPr>
          </a:p>
          <a:p>
            <a:pPr algn="r">
              <a:defRPr/>
            </a:pPr>
            <a:r>
              <a:rPr lang="as-IN" altLang="en-US" sz="2600" dirty="0">
                <a:solidFill>
                  <a:schemeClr val="bg1"/>
                </a:solidFill>
              </a:rPr>
              <a:t>ধন্যবাদ</a:t>
            </a:r>
            <a:br>
              <a:rPr lang="en-US" altLang="en-US" sz="2600" dirty="0">
                <a:solidFill>
                  <a:schemeClr val="bg1"/>
                </a:solidFill>
              </a:rPr>
            </a:br>
            <a:r>
              <a:rPr lang="he-IL" altLang="en-US" sz="2600" dirty="0">
                <a:solidFill>
                  <a:schemeClr val="bg1"/>
                </a:solidFill>
              </a:rPr>
              <a:t>תודה</a:t>
            </a:r>
            <a:endParaRPr lang="en-GB" altLang="en-US" sz="2600" dirty="0">
              <a:solidFill>
                <a:schemeClr val="bg1"/>
              </a:solidFill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te-IN" sz="2000" b="0" i="0" dirty="0">
                <a:solidFill>
                  <a:schemeClr val="bg1"/>
                </a:solidFill>
                <a:effectLst/>
                <a:latin typeface="system-ui"/>
              </a:rPr>
              <a:t>ధన్యవాదములు</a:t>
            </a:r>
          </a:p>
        </p:txBody>
      </p:sp>
      <p:sp>
        <p:nvSpPr>
          <p:cNvPr id="3" name="TextBox 20">
            <a:extLst>
              <a:ext uri="{FF2B5EF4-FFF2-40B4-BE49-F238E27FC236}">
                <a16:creationId xmlns:a16="http://schemas.microsoft.com/office/drawing/2014/main" id="{A746397E-87C1-0CA1-B4AF-78BB574C38A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944665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_Closing Slide">
    <p:bg>
      <p:bgPr>
        <a:gradFill flip="none" rotWithShape="1">
          <a:gsLst>
            <a:gs pos="100000">
              <a:schemeClr val="accent2"/>
            </a:gs>
            <a:gs pos="21000">
              <a:srgbClr val="00C1DE"/>
            </a:gs>
            <a:gs pos="49000">
              <a:schemeClr val="accent1"/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07B9A38E-B1CF-844E-A9DE-275B3C0661E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pic>
        <p:nvPicPr>
          <p:cNvPr id="14" name="Picture 13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ED28C162-65FD-A34B-9664-413A5D187DB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220DC93-4706-E90A-3AA5-65A7191B63A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670505" y="611557"/>
            <a:ext cx="4655186" cy="6001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Thank You</a:t>
            </a: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Danke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Gracias</a:t>
            </a:r>
            <a:br>
              <a:rPr lang="en-US" altLang="en-US" sz="2600" dirty="0">
                <a:solidFill>
                  <a:schemeClr val="bg1"/>
                </a:solidFill>
              </a:rPr>
            </a:br>
            <a:r>
              <a:rPr lang="en-US" altLang="en-US" sz="2600" dirty="0" err="1">
                <a:solidFill>
                  <a:schemeClr val="bg1"/>
                </a:solidFill>
              </a:rPr>
              <a:t>Grazie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谢谢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ありがとう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Asante</a:t>
            </a: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Merci</a:t>
            </a: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감사합니다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धन्यवाद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Kiitos</a:t>
            </a:r>
          </a:p>
          <a:p>
            <a:pPr algn="r">
              <a:defRPr/>
            </a:pPr>
            <a:r>
              <a:rPr lang="ar-SA" sz="2600" kern="1200" dirty="0">
                <a:solidFill>
                  <a:schemeClr val="bg1"/>
                </a:solidFill>
                <a:latin typeface="Calibri" charset="0"/>
                <a:ea typeface="ＭＳ Ｐゴシック" charset="-128"/>
                <a:cs typeface="+mn-cs"/>
              </a:rPr>
              <a:t>شكرًا</a:t>
            </a:r>
            <a:endParaRPr lang="en-GB" sz="2600" kern="1200" dirty="0">
              <a:solidFill>
                <a:schemeClr val="bg1"/>
              </a:solidFill>
              <a:latin typeface="Calibri" charset="0"/>
              <a:ea typeface="ＭＳ Ｐゴシック" charset="-128"/>
              <a:cs typeface="+mn-cs"/>
            </a:endParaRPr>
          </a:p>
          <a:p>
            <a:pPr algn="r">
              <a:defRPr/>
            </a:pPr>
            <a:r>
              <a:rPr lang="as-IN" altLang="en-US" sz="2600" dirty="0">
                <a:solidFill>
                  <a:schemeClr val="bg1"/>
                </a:solidFill>
              </a:rPr>
              <a:t>ধন্যবাদ</a:t>
            </a:r>
            <a:br>
              <a:rPr lang="en-US" altLang="en-US" sz="2600" dirty="0">
                <a:solidFill>
                  <a:schemeClr val="bg1"/>
                </a:solidFill>
              </a:rPr>
            </a:br>
            <a:r>
              <a:rPr lang="he-IL" altLang="en-US" sz="2600" dirty="0">
                <a:solidFill>
                  <a:schemeClr val="bg1"/>
                </a:solidFill>
              </a:rPr>
              <a:t>תודה</a:t>
            </a:r>
            <a:endParaRPr lang="en-GB" altLang="en-US" sz="2600" dirty="0">
              <a:solidFill>
                <a:schemeClr val="bg1"/>
              </a:solidFill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te-IN" sz="2000" b="0" i="0" dirty="0">
                <a:solidFill>
                  <a:schemeClr val="bg1"/>
                </a:solidFill>
                <a:effectLst/>
                <a:latin typeface="system-ui"/>
              </a:rPr>
              <a:t>ధన్యవాదములు</a:t>
            </a:r>
          </a:p>
        </p:txBody>
      </p:sp>
      <p:sp>
        <p:nvSpPr>
          <p:cNvPr id="3" name="TextBox 20">
            <a:extLst>
              <a:ext uri="{FF2B5EF4-FFF2-40B4-BE49-F238E27FC236}">
                <a16:creationId xmlns:a16="http://schemas.microsoft.com/office/drawing/2014/main" id="{A746397E-87C1-0CA1-B4AF-78BB574C38A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061813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Closing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Background pattern&#10;&#10;Description automatically generated">
            <a:extLst>
              <a:ext uri="{FF2B5EF4-FFF2-40B4-BE49-F238E27FC236}">
                <a16:creationId xmlns:a16="http://schemas.microsoft.com/office/drawing/2014/main" id="{973A747D-17C8-3049-97A8-E7994701ACB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700" y="287581"/>
            <a:ext cx="11658600" cy="634181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2B5F482-A1DF-47CF-A799-587634BE9938}"/>
              </a:ext>
            </a:extLst>
          </p:cNvPr>
          <p:cNvSpPr/>
          <p:nvPr userDrawn="1"/>
        </p:nvSpPr>
        <p:spPr>
          <a:xfrm>
            <a:off x="10683875" y="5937250"/>
            <a:ext cx="1095375" cy="6826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pic>
        <p:nvPicPr>
          <p:cNvPr id="14" name="Picture 13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D4A0DA91-CFBB-E84D-B787-D16C79C7267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232520C-4F76-B1E0-1315-122D2AE2AE9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670505" y="611557"/>
            <a:ext cx="4655186" cy="6001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Thank You</a:t>
            </a: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Danke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Gracias</a:t>
            </a:r>
            <a:br>
              <a:rPr lang="en-US" altLang="en-US" sz="2600" dirty="0">
                <a:solidFill>
                  <a:schemeClr val="bg1"/>
                </a:solidFill>
              </a:rPr>
            </a:br>
            <a:r>
              <a:rPr lang="en-US" altLang="en-US" sz="2600" dirty="0" err="1">
                <a:solidFill>
                  <a:schemeClr val="bg1"/>
                </a:solidFill>
              </a:rPr>
              <a:t>Grazie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谢谢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ありがとう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Asante</a:t>
            </a: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Merci</a:t>
            </a: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감사합니다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धन्यवाद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Kiitos</a:t>
            </a:r>
          </a:p>
          <a:p>
            <a:pPr algn="r">
              <a:defRPr/>
            </a:pPr>
            <a:r>
              <a:rPr lang="ar-SA" sz="2600" kern="1200" dirty="0">
                <a:solidFill>
                  <a:schemeClr val="bg1"/>
                </a:solidFill>
                <a:latin typeface="Calibri" charset="0"/>
                <a:ea typeface="ＭＳ Ｐゴシック" charset="-128"/>
                <a:cs typeface="+mn-cs"/>
              </a:rPr>
              <a:t>شكرًا</a:t>
            </a:r>
            <a:endParaRPr lang="en-GB" sz="2600" kern="1200" dirty="0">
              <a:solidFill>
                <a:schemeClr val="bg1"/>
              </a:solidFill>
              <a:latin typeface="Calibri" charset="0"/>
              <a:ea typeface="ＭＳ Ｐゴシック" charset="-128"/>
              <a:cs typeface="+mn-cs"/>
            </a:endParaRPr>
          </a:p>
          <a:p>
            <a:pPr algn="r">
              <a:defRPr/>
            </a:pPr>
            <a:r>
              <a:rPr lang="as-IN" altLang="en-US" sz="2600" dirty="0">
                <a:solidFill>
                  <a:schemeClr val="bg1"/>
                </a:solidFill>
              </a:rPr>
              <a:t>ধন্যবাদ</a:t>
            </a:r>
            <a:br>
              <a:rPr lang="en-US" altLang="en-US" sz="2600" dirty="0">
                <a:solidFill>
                  <a:schemeClr val="bg1"/>
                </a:solidFill>
              </a:rPr>
            </a:br>
            <a:r>
              <a:rPr lang="he-IL" altLang="en-US" sz="2600" dirty="0">
                <a:solidFill>
                  <a:schemeClr val="bg1"/>
                </a:solidFill>
              </a:rPr>
              <a:t>תודה</a:t>
            </a:r>
            <a:endParaRPr lang="en-GB" altLang="en-US" sz="2600" dirty="0">
              <a:solidFill>
                <a:schemeClr val="bg1"/>
              </a:solidFill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te-IN" sz="2000" b="0" i="0" dirty="0">
                <a:solidFill>
                  <a:schemeClr val="bg1"/>
                </a:solidFill>
                <a:effectLst/>
                <a:latin typeface="system-ui"/>
              </a:rPr>
              <a:t>ధన్యవాదములు</a:t>
            </a:r>
          </a:p>
        </p:txBody>
      </p:sp>
      <p:sp>
        <p:nvSpPr>
          <p:cNvPr id="3" name="TextBox 20">
            <a:extLst>
              <a:ext uri="{FF2B5EF4-FFF2-40B4-BE49-F238E27FC236}">
                <a16:creationId xmlns:a16="http://schemas.microsoft.com/office/drawing/2014/main" id="{908479A3-F44E-6F79-1AB5-22FC1841C3F8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35771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D0C364A-6D9D-BE47-B4F5-C79411B004C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624" y="5523753"/>
            <a:ext cx="4264272" cy="295077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8624" y="5833633"/>
            <a:ext cx="4264272" cy="301109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B82DC592-EAC9-634F-9EE1-EDC89A2624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200936EE-7EE0-D441-851D-618ACC029F6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sp>
        <p:nvSpPr>
          <p:cNvPr id="13" name="TextBox 20">
            <a:extLst>
              <a:ext uri="{FF2B5EF4-FFF2-40B4-BE49-F238E27FC236}">
                <a16:creationId xmlns:a16="http://schemas.microsoft.com/office/drawing/2014/main" id="{3292D234-E25F-7F41-ABB8-C75FCF5CD52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pic>
        <p:nvPicPr>
          <p:cNvPr id="10" name="Picture 9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3E0F26C2-13FB-254B-AE0E-BD5BE35F4E8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35F57A52-A090-7F0C-29C6-83F92019602D}"/>
              </a:ext>
            </a:extLst>
          </p:cNvPr>
          <p:cNvCxnSpPr>
            <a:cxnSpLocks/>
          </p:cNvCxnSpPr>
          <p:nvPr userDrawn="1"/>
        </p:nvCxnSpPr>
        <p:spPr>
          <a:xfrm>
            <a:off x="417443" y="5543631"/>
            <a:ext cx="0" cy="581172"/>
          </a:xfrm>
          <a:prstGeom prst="line">
            <a:avLst/>
          </a:prstGeom>
          <a:ln w="12700">
            <a:solidFill>
              <a:srgbClr val="00C1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587407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Closing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Background pattern&#10;&#10;Description automatically generated">
            <a:extLst>
              <a:ext uri="{FF2B5EF4-FFF2-40B4-BE49-F238E27FC236}">
                <a16:creationId xmlns:a16="http://schemas.microsoft.com/office/drawing/2014/main" id="{65C8D65D-FA78-7045-8C8F-56DDB114BD0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700" y="287581"/>
            <a:ext cx="11658600" cy="6341819"/>
          </a:xfrm>
          <a:prstGeom prst="rect">
            <a:avLst/>
          </a:prstGeom>
        </p:spPr>
      </p:pic>
      <p:pic>
        <p:nvPicPr>
          <p:cNvPr id="14" name="Picture 13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ED28C162-65FD-A34B-9664-413A5D187DB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6C7439E-9A8C-62F0-11A3-8D7D8A5E881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670505" y="611557"/>
            <a:ext cx="4655186" cy="6001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Thank You</a:t>
            </a: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Danke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Gracias</a:t>
            </a:r>
            <a:br>
              <a:rPr lang="en-US" altLang="en-US" sz="2600" dirty="0">
                <a:solidFill>
                  <a:schemeClr val="bg1"/>
                </a:solidFill>
              </a:rPr>
            </a:br>
            <a:r>
              <a:rPr lang="en-US" altLang="en-US" sz="2600" dirty="0" err="1">
                <a:solidFill>
                  <a:schemeClr val="bg1"/>
                </a:solidFill>
              </a:rPr>
              <a:t>Grazie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谢谢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ありがとう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Asante</a:t>
            </a: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Merci</a:t>
            </a: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감사합니다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धन्यवाद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Kiitos</a:t>
            </a:r>
          </a:p>
          <a:p>
            <a:pPr algn="r">
              <a:defRPr/>
            </a:pPr>
            <a:r>
              <a:rPr lang="ar-SA" sz="2600" kern="1200" dirty="0">
                <a:solidFill>
                  <a:schemeClr val="bg1"/>
                </a:solidFill>
                <a:latin typeface="Calibri" charset="0"/>
                <a:ea typeface="ＭＳ Ｐゴシック" charset="-128"/>
                <a:cs typeface="+mn-cs"/>
              </a:rPr>
              <a:t>شكرًا</a:t>
            </a:r>
            <a:endParaRPr lang="en-GB" sz="2600" kern="1200" dirty="0">
              <a:solidFill>
                <a:schemeClr val="bg1"/>
              </a:solidFill>
              <a:latin typeface="Calibri" charset="0"/>
              <a:ea typeface="ＭＳ Ｐゴシック" charset="-128"/>
              <a:cs typeface="+mn-cs"/>
            </a:endParaRPr>
          </a:p>
          <a:p>
            <a:pPr algn="r">
              <a:defRPr/>
            </a:pPr>
            <a:r>
              <a:rPr lang="as-IN" altLang="en-US" sz="2600" dirty="0">
                <a:solidFill>
                  <a:schemeClr val="bg1"/>
                </a:solidFill>
              </a:rPr>
              <a:t>ধন্যবাদ</a:t>
            </a:r>
            <a:br>
              <a:rPr lang="en-US" altLang="en-US" sz="2600" dirty="0">
                <a:solidFill>
                  <a:schemeClr val="bg1"/>
                </a:solidFill>
              </a:rPr>
            </a:br>
            <a:r>
              <a:rPr lang="he-IL" altLang="en-US" sz="2600" dirty="0">
                <a:solidFill>
                  <a:schemeClr val="bg1"/>
                </a:solidFill>
              </a:rPr>
              <a:t>תודה</a:t>
            </a:r>
            <a:endParaRPr lang="en-GB" altLang="en-US" sz="2600" dirty="0">
              <a:solidFill>
                <a:schemeClr val="bg1"/>
              </a:solidFill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te-IN" sz="2000" b="0" i="0" dirty="0">
                <a:solidFill>
                  <a:schemeClr val="bg1"/>
                </a:solidFill>
                <a:effectLst/>
                <a:latin typeface="system-ui"/>
              </a:rPr>
              <a:t>ధన్యవాదములు</a:t>
            </a:r>
          </a:p>
        </p:txBody>
      </p:sp>
      <p:sp>
        <p:nvSpPr>
          <p:cNvPr id="3" name="TextBox 20">
            <a:extLst>
              <a:ext uri="{FF2B5EF4-FFF2-40B4-BE49-F238E27FC236}">
                <a16:creationId xmlns:a16="http://schemas.microsoft.com/office/drawing/2014/main" id="{DE3DF629-D984-6F20-C82D-6842E675104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057506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Closing Slide">
    <p:bg>
      <p:bgPr>
        <a:gradFill flip="none" rotWithShape="1">
          <a:gsLst>
            <a:gs pos="100000">
              <a:schemeClr val="accent2"/>
            </a:gs>
            <a:gs pos="21000">
              <a:srgbClr val="00C1DE"/>
            </a:gs>
            <a:gs pos="49000">
              <a:schemeClr val="accent1"/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Background pattern&#10;&#10;Description automatically generated">
            <a:extLst>
              <a:ext uri="{FF2B5EF4-FFF2-40B4-BE49-F238E27FC236}">
                <a16:creationId xmlns:a16="http://schemas.microsoft.com/office/drawing/2014/main" id="{65C8D65D-FA78-7045-8C8F-56DDB114BD0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700" y="287581"/>
            <a:ext cx="11658600" cy="6341819"/>
          </a:xfrm>
          <a:prstGeom prst="rect">
            <a:avLst/>
          </a:prstGeom>
        </p:spPr>
      </p:pic>
      <p:pic>
        <p:nvPicPr>
          <p:cNvPr id="14" name="Picture 13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ED28C162-65FD-A34B-9664-413A5D187DB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6C7439E-9A8C-62F0-11A3-8D7D8A5E881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670505" y="611557"/>
            <a:ext cx="4655186" cy="6001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Thank You</a:t>
            </a: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Danke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Gracias</a:t>
            </a:r>
            <a:br>
              <a:rPr lang="en-US" altLang="en-US" sz="2600" dirty="0">
                <a:solidFill>
                  <a:schemeClr val="bg1"/>
                </a:solidFill>
              </a:rPr>
            </a:br>
            <a:r>
              <a:rPr lang="en-US" altLang="en-US" sz="2600" dirty="0" err="1">
                <a:solidFill>
                  <a:schemeClr val="bg1"/>
                </a:solidFill>
              </a:rPr>
              <a:t>Grazie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谢谢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ありがとう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Asante</a:t>
            </a: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Merci</a:t>
            </a: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감사합니다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धन्यवाद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Kiitos</a:t>
            </a:r>
          </a:p>
          <a:p>
            <a:pPr algn="r">
              <a:defRPr/>
            </a:pPr>
            <a:r>
              <a:rPr lang="ar-SA" sz="2600" kern="1200" dirty="0">
                <a:solidFill>
                  <a:schemeClr val="bg1"/>
                </a:solidFill>
                <a:latin typeface="Calibri" charset="0"/>
                <a:ea typeface="ＭＳ Ｐゴシック" charset="-128"/>
                <a:cs typeface="+mn-cs"/>
              </a:rPr>
              <a:t>شكرًا</a:t>
            </a:r>
            <a:endParaRPr lang="en-GB" sz="2600" kern="1200" dirty="0">
              <a:solidFill>
                <a:schemeClr val="bg1"/>
              </a:solidFill>
              <a:latin typeface="Calibri" charset="0"/>
              <a:ea typeface="ＭＳ Ｐゴシック" charset="-128"/>
              <a:cs typeface="+mn-cs"/>
            </a:endParaRPr>
          </a:p>
          <a:p>
            <a:pPr algn="r">
              <a:defRPr/>
            </a:pPr>
            <a:r>
              <a:rPr lang="as-IN" altLang="en-US" sz="2600" dirty="0">
                <a:solidFill>
                  <a:schemeClr val="bg1"/>
                </a:solidFill>
              </a:rPr>
              <a:t>ধন্যবাদ</a:t>
            </a:r>
            <a:br>
              <a:rPr lang="en-US" altLang="en-US" sz="2600" dirty="0">
                <a:solidFill>
                  <a:schemeClr val="bg1"/>
                </a:solidFill>
              </a:rPr>
            </a:br>
            <a:r>
              <a:rPr lang="he-IL" altLang="en-US" sz="2600" dirty="0">
                <a:solidFill>
                  <a:schemeClr val="bg1"/>
                </a:solidFill>
              </a:rPr>
              <a:t>תודה</a:t>
            </a:r>
            <a:endParaRPr lang="en-GB" altLang="en-US" sz="2600" dirty="0">
              <a:solidFill>
                <a:schemeClr val="bg1"/>
              </a:solidFill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te-IN" sz="2000" b="0" i="0" dirty="0">
                <a:solidFill>
                  <a:schemeClr val="bg1"/>
                </a:solidFill>
                <a:effectLst/>
                <a:latin typeface="system-ui"/>
              </a:rPr>
              <a:t>ధన్యవాదములు</a:t>
            </a:r>
          </a:p>
        </p:txBody>
      </p:sp>
      <p:sp>
        <p:nvSpPr>
          <p:cNvPr id="3" name="TextBox 20">
            <a:extLst>
              <a:ext uri="{FF2B5EF4-FFF2-40B4-BE49-F238E27FC236}">
                <a16:creationId xmlns:a16="http://schemas.microsoft.com/office/drawing/2014/main" id="{DE3DF629-D984-6F20-C82D-6842E675104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656059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losing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3A48FB55-D5BB-084F-BACF-A07C257E79F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6" name="Rectangle 5"/>
          <p:cNvSpPr>
            <a:spLocks noChangeArrowheads="1"/>
          </p:cNvSpPr>
          <p:nvPr userDrawn="1"/>
        </p:nvSpPr>
        <p:spPr bwMode="auto">
          <a:xfrm>
            <a:off x="7078942" y="520518"/>
            <a:ext cx="4233302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x-none" sz="1200" dirty="0">
                <a:solidFill>
                  <a:schemeClr val="bg1"/>
                </a:solidFill>
              </a:rPr>
              <a:t>The Arm trademarks featured in this presentation are registered trademarks or trademarks of Arm Limited (or its subsidiaries) in the US and/or elsewhere.  All rights reserved.  All other marks featured may be trademarks of their respective owners.</a:t>
            </a:r>
          </a:p>
          <a:p>
            <a:pPr algn="r">
              <a:defRPr/>
            </a:pPr>
            <a:br>
              <a:rPr lang="en-US" altLang="x-none" sz="1200" dirty="0">
                <a:solidFill>
                  <a:schemeClr val="bg1"/>
                </a:solidFill>
              </a:rPr>
            </a:br>
            <a:r>
              <a:rPr lang="en-US" altLang="x-none" sz="1200" dirty="0" err="1">
                <a:solidFill>
                  <a:schemeClr val="bg1"/>
                </a:solidFill>
              </a:rPr>
              <a:t>www.arm.com</a:t>
            </a:r>
            <a:r>
              <a:rPr lang="en-US" altLang="x-none" sz="1200" dirty="0">
                <a:solidFill>
                  <a:schemeClr val="bg1"/>
                </a:solidFill>
              </a:rPr>
              <a:t>/company/policies/trademarks</a:t>
            </a:r>
          </a:p>
        </p:txBody>
      </p:sp>
      <p:pic>
        <p:nvPicPr>
          <p:cNvPr id="13" name="Picture 12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E44746F1-B3D7-0243-8B06-95CC6A2018B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2" name="TextBox 20">
            <a:extLst>
              <a:ext uri="{FF2B5EF4-FFF2-40B4-BE49-F238E27FC236}">
                <a16:creationId xmlns:a16="http://schemas.microsoft.com/office/drawing/2014/main" id="{125EC0CC-4F04-39C5-041F-BEA17116B4D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071610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Closing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F5E22D11-BA56-674C-A7F1-E8B345E827B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A47F3DF-159E-2B4A-848E-BCCCF738104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078942" y="520518"/>
            <a:ext cx="4233302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x-none" sz="1200" dirty="0">
                <a:solidFill>
                  <a:schemeClr val="bg1"/>
                </a:solidFill>
              </a:rPr>
              <a:t>The Arm trademarks featured in this presentation are registered trademarks or trademarks of Arm Limited (or its subsidiaries) in the US and/or elsewhere.  All rights reserved.  All other marks featured may be trademarks of their respective owners.</a:t>
            </a:r>
          </a:p>
          <a:p>
            <a:pPr algn="r">
              <a:defRPr/>
            </a:pPr>
            <a:br>
              <a:rPr lang="en-US" altLang="x-none" sz="1200" dirty="0">
                <a:solidFill>
                  <a:schemeClr val="bg1"/>
                </a:solidFill>
              </a:rPr>
            </a:br>
            <a:r>
              <a:rPr lang="en-US" altLang="x-none" sz="1200" dirty="0" err="1">
                <a:solidFill>
                  <a:schemeClr val="bg1"/>
                </a:solidFill>
              </a:rPr>
              <a:t>www.arm.com</a:t>
            </a:r>
            <a:r>
              <a:rPr lang="en-US" altLang="x-none" sz="1200" dirty="0">
                <a:solidFill>
                  <a:schemeClr val="bg1"/>
                </a:solidFill>
              </a:rPr>
              <a:t>/company/policies/trademarks</a:t>
            </a:r>
          </a:p>
        </p:txBody>
      </p:sp>
      <p:pic>
        <p:nvPicPr>
          <p:cNvPr id="14" name="Picture 13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0C2CB46F-4F17-004B-85E2-BC55AB449E3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2" name="TextBox 20">
            <a:extLst>
              <a:ext uri="{FF2B5EF4-FFF2-40B4-BE49-F238E27FC236}">
                <a16:creationId xmlns:a16="http://schemas.microsoft.com/office/drawing/2014/main" id="{51C65B67-1002-E334-8760-AE1DBFE14D6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505067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1_Closing Slide">
    <p:bg>
      <p:bgPr>
        <a:gradFill flip="none" rotWithShape="1">
          <a:gsLst>
            <a:gs pos="100000">
              <a:schemeClr val="accent2"/>
            </a:gs>
            <a:gs pos="21000">
              <a:srgbClr val="00C1DE"/>
            </a:gs>
            <a:gs pos="49000">
              <a:schemeClr val="accent1"/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F5E22D11-BA56-674C-A7F1-E8B345E827B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A47F3DF-159E-2B4A-848E-BCCCF738104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078942" y="520518"/>
            <a:ext cx="4233302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x-none" sz="1200" dirty="0">
                <a:solidFill>
                  <a:schemeClr val="bg1"/>
                </a:solidFill>
              </a:rPr>
              <a:t>The Arm trademarks featured in this presentation are registered trademarks or trademarks of Arm Limited (or its subsidiaries) in the US and/or elsewhere.  All rights reserved.  All other marks featured may be trademarks of their respective owners.</a:t>
            </a:r>
          </a:p>
          <a:p>
            <a:pPr algn="r">
              <a:defRPr/>
            </a:pPr>
            <a:br>
              <a:rPr lang="en-US" altLang="x-none" sz="1200" dirty="0">
                <a:solidFill>
                  <a:schemeClr val="bg1"/>
                </a:solidFill>
              </a:rPr>
            </a:br>
            <a:r>
              <a:rPr lang="en-US" altLang="x-none" sz="1200" dirty="0" err="1">
                <a:solidFill>
                  <a:schemeClr val="bg1"/>
                </a:solidFill>
              </a:rPr>
              <a:t>www.arm.com</a:t>
            </a:r>
            <a:r>
              <a:rPr lang="en-US" altLang="x-none" sz="1200" dirty="0">
                <a:solidFill>
                  <a:schemeClr val="bg1"/>
                </a:solidFill>
              </a:rPr>
              <a:t>/company/policies/trademarks</a:t>
            </a:r>
          </a:p>
        </p:txBody>
      </p:sp>
      <p:pic>
        <p:nvPicPr>
          <p:cNvPr id="14" name="Picture 13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0C2CB46F-4F17-004B-85E2-BC55AB449E3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2" name="TextBox 20">
            <a:extLst>
              <a:ext uri="{FF2B5EF4-FFF2-40B4-BE49-F238E27FC236}">
                <a16:creationId xmlns:a16="http://schemas.microsoft.com/office/drawing/2014/main" id="{51C65B67-1002-E334-8760-AE1DBFE14D6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911831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Closing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Background pattern&#10;&#10;Description automatically generated">
            <a:extLst>
              <a:ext uri="{FF2B5EF4-FFF2-40B4-BE49-F238E27FC236}">
                <a16:creationId xmlns:a16="http://schemas.microsoft.com/office/drawing/2014/main" id="{5CB4EA8E-D6CA-DF40-9ADD-CE8408E00D9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700" y="287581"/>
            <a:ext cx="11658600" cy="6341819"/>
          </a:xfrm>
          <a:prstGeom prst="rect">
            <a:avLst/>
          </a:prstGeom>
        </p:spPr>
      </p:pic>
      <p:sp>
        <p:nvSpPr>
          <p:cNvPr id="6" name="Rectangle 5"/>
          <p:cNvSpPr>
            <a:spLocks noChangeArrowheads="1"/>
          </p:cNvSpPr>
          <p:nvPr userDrawn="1"/>
        </p:nvSpPr>
        <p:spPr bwMode="auto">
          <a:xfrm>
            <a:off x="7078942" y="520518"/>
            <a:ext cx="4233302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x-none" sz="1200" dirty="0">
                <a:solidFill>
                  <a:schemeClr val="bg1"/>
                </a:solidFill>
              </a:rPr>
              <a:t>The Arm trademarks featured in this presentation are registered trademarks or trademarks of Arm Limited (or its subsidiaries) in the US and/or elsewhere.  All rights reserved.  All other marks featured may be trademarks of their respective owners.</a:t>
            </a:r>
          </a:p>
          <a:p>
            <a:pPr algn="r">
              <a:defRPr/>
            </a:pPr>
            <a:br>
              <a:rPr lang="en-US" altLang="x-none" sz="1200" dirty="0">
                <a:solidFill>
                  <a:schemeClr val="bg1"/>
                </a:solidFill>
              </a:rPr>
            </a:br>
            <a:r>
              <a:rPr lang="en-US" altLang="x-none" sz="1200" dirty="0" err="1">
                <a:solidFill>
                  <a:schemeClr val="bg1"/>
                </a:solidFill>
              </a:rPr>
              <a:t>www.arm.com</a:t>
            </a:r>
            <a:r>
              <a:rPr lang="en-US" altLang="x-none" sz="1200" dirty="0">
                <a:solidFill>
                  <a:schemeClr val="bg1"/>
                </a:solidFill>
              </a:rPr>
              <a:t>/company/policies/trademarks</a:t>
            </a:r>
          </a:p>
        </p:txBody>
      </p:sp>
      <p:pic>
        <p:nvPicPr>
          <p:cNvPr id="13" name="Picture 12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E44746F1-B3D7-0243-8B06-95CC6A2018B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2" name="TextBox 20">
            <a:extLst>
              <a:ext uri="{FF2B5EF4-FFF2-40B4-BE49-F238E27FC236}">
                <a16:creationId xmlns:a16="http://schemas.microsoft.com/office/drawing/2014/main" id="{854653A2-DF57-3728-3E84-C3AF0DEC905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795808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Closing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Background pattern&#10;&#10;Description automatically generated">
            <a:extLst>
              <a:ext uri="{FF2B5EF4-FFF2-40B4-BE49-F238E27FC236}">
                <a16:creationId xmlns:a16="http://schemas.microsoft.com/office/drawing/2014/main" id="{007A6213-5C36-0A44-890D-F1E1590E8B8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700" y="287581"/>
            <a:ext cx="11658600" cy="634181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A47F3DF-159E-2B4A-848E-BCCCF738104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078942" y="520518"/>
            <a:ext cx="4233302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x-none" sz="1200" dirty="0">
                <a:solidFill>
                  <a:schemeClr val="bg1"/>
                </a:solidFill>
              </a:rPr>
              <a:t>The Arm trademarks featured in this presentation are registered trademarks or trademarks of Arm Limited (or its subsidiaries) in the US and/or elsewhere.  All rights reserved.  All other marks featured may be trademarks of their respective owners.</a:t>
            </a:r>
          </a:p>
          <a:p>
            <a:pPr algn="r">
              <a:defRPr/>
            </a:pPr>
            <a:br>
              <a:rPr lang="en-US" altLang="x-none" sz="1200" dirty="0">
                <a:solidFill>
                  <a:schemeClr val="bg1"/>
                </a:solidFill>
              </a:rPr>
            </a:br>
            <a:r>
              <a:rPr lang="en-US" altLang="x-none" sz="1200" dirty="0" err="1">
                <a:solidFill>
                  <a:schemeClr val="bg1"/>
                </a:solidFill>
              </a:rPr>
              <a:t>www.arm.com</a:t>
            </a:r>
            <a:r>
              <a:rPr lang="en-US" altLang="x-none" sz="1200" dirty="0">
                <a:solidFill>
                  <a:schemeClr val="bg1"/>
                </a:solidFill>
              </a:rPr>
              <a:t>/company/policies/trademarks</a:t>
            </a:r>
          </a:p>
        </p:txBody>
      </p:sp>
      <p:pic>
        <p:nvPicPr>
          <p:cNvPr id="14" name="Picture 13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0C2CB46F-4F17-004B-85E2-BC55AB449E3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2" name="TextBox 20">
            <a:extLst>
              <a:ext uri="{FF2B5EF4-FFF2-40B4-BE49-F238E27FC236}">
                <a16:creationId xmlns:a16="http://schemas.microsoft.com/office/drawing/2014/main" id="{16EF959D-9832-1867-1020-70C850E8715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412571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_Closing Slide">
    <p:bg>
      <p:bgPr>
        <a:gradFill flip="none" rotWithShape="1">
          <a:gsLst>
            <a:gs pos="100000">
              <a:schemeClr val="accent2"/>
            </a:gs>
            <a:gs pos="21000">
              <a:srgbClr val="00C1DE"/>
            </a:gs>
            <a:gs pos="49000">
              <a:schemeClr val="accent1"/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Background pattern&#10;&#10;Description automatically generated">
            <a:extLst>
              <a:ext uri="{FF2B5EF4-FFF2-40B4-BE49-F238E27FC236}">
                <a16:creationId xmlns:a16="http://schemas.microsoft.com/office/drawing/2014/main" id="{007A6213-5C36-0A44-890D-F1E1590E8B8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700" y="287581"/>
            <a:ext cx="11658600" cy="634181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A47F3DF-159E-2B4A-848E-BCCCF738104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078942" y="520518"/>
            <a:ext cx="4233302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x-none" sz="1200" dirty="0">
                <a:solidFill>
                  <a:schemeClr val="bg1"/>
                </a:solidFill>
              </a:rPr>
              <a:t>The Arm trademarks featured in this presentation are registered trademarks or trademarks of Arm Limited (or its subsidiaries) in the US and/or elsewhere.  All rights reserved.  All other marks featured may be trademarks of their respective owners.</a:t>
            </a:r>
          </a:p>
          <a:p>
            <a:pPr algn="r">
              <a:defRPr/>
            </a:pPr>
            <a:br>
              <a:rPr lang="en-US" altLang="x-none" sz="1200" dirty="0">
                <a:solidFill>
                  <a:schemeClr val="bg1"/>
                </a:solidFill>
              </a:rPr>
            </a:br>
            <a:r>
              <a:rPr lang="en-US" altLang="x-none" sz="1200" dirty="0" err="1">
                <a:solidFill>
                  <a:schemeClr val="bg1"/>
                </a:solidFill>
              </a:rPr>
              <a:t>www.arm.com</a:t>
            </a:r>
            <a:r>
              <a:rPr lang="en-US" altLang="x-none" sz="1200" dirty="0">
                <a:solidFill>
                  <a:schemeClr val="bg1"/>
                </a:solidFill>
              </a:rPr>
              <a:t>/company/policies/trademarks</a:t>
            </a:r>
          </a:p>
        </p:txBody>
      </p:sp>
      <p:pic>
        <p:nvPicPr>
          <p:cNvPr id="14" name="Picture 13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0C2CB46F-4F17-004B-85E2-BC55AB449E3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2" name="TextBox 20">
            <a:extLst>
              <a:ext uri="{FF2B5EF4-FFF2-40B4-BE49-F238E27FC236}">
                <a16:creationId xmlns:a16="http://schemas.microsoft.com/office/drawing/2014/main" id="{16EF959D-9832-1867-1020-70C850E8715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56938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1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D0C364A-6D9D-BE47-B4F5-C79411B004C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624" y="5523753"/>
            <a:ext cx="4264272" cy="295077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8624" y="5833633"/>
            <a:ext cx="4264272" cy="301109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B82DC592-EAC9-634F-9EE1-EDC89A2624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200936EE-7EE0-D441-851D-618ACC029F6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sp>
        <p:nvSpPr>
          <p:cNvPr id="13" name="TextBox 20">
            <a:extLst>
              <a:ext uri="{FF2B5EF4-FFF2-40B4-BE49-F238E27FC236}">
                <a16:creationId xmlns:a16="http://schemas.microsoft.com/office/drawing/2014/main" id="{3292D234-E25F-7F41-ABB8-C75FCF5CD52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pic>
        <p:nvPicPr>
          <p:cNvPr id="10" name="Picture 9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0BEDD4A8-AC94-F043-97D1-13B28A4EA03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586954D4-E837-74D6-C2A1-5D6EC130E8CC}"/>
              </a:ext>
            </a:extLst>
          </p:cNvPr>
          <p:cNvCxnSpPr>
            <a:cxnSpLocks/>
          </p:cNvCxnSpPr>
          <p:nvPr userDrawn="1"/>
        </p:nvCxnSpPr>
        <p:spPr>
          <a:xfrm>
            <a:off x="417443" y="5543631"/>
            <a:ext cx="0" cy="581172"/>
          </a:xfrm>
          <a:prstGeom prst="line">
            <a:avLst/>
          </a:prstGeom>
          <a:ln w="12700">
            <a:solidFill>
              <a:srgbClr val="00C1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89041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4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D0C364A-6D9D-BE47-B4F5-C79411B004C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116" y="-66"/>
            <a:ext cx="12192116" cy="6858065"/>
          </a:xfrm>
          <a:prstGeom prst="rect">
            <a:avLst/>
          </a:prstGeom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624" y="5523753"/>
            <a:ext cx="4264272" cy="295077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8624" y="5833633"/>
            <a:ext cx="4264272" cy="301109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B82DC592-EAC9-634F-9EE1-EDC89A2624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200936EE-7EE0-D441-851D-618ACC029F6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sp>
        <p:nvSpPr>
          <p:cNvPr id="13" name="TextBox 20">
            <a:extLst>
              <a:ext uri="{FF2B5EF4-FFF2-40B4-BE49-F238E27FC236}">
                <a16:creationId xmlns:a16="http://schemas.microsoft.com/office/drawing/2014/main" id="{3292D234-E25F-7F41-ABB8-C75FCF5CD52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FF50941-4230-974A-977D-8F6D313B8AEF}"/>
              </a:ext>
            </a:extLst>
          </p:cNvPr>
          <p:cNvCxnSpPr>
            <a:cxnSpLocks/>
          </p:cNvCxnSpPr>
          <p:nvPr userDrawn="1"/>
        </p:nvCxnSpPr>
        <p:spPr>
          <a:xfrm>
            <a:off x="417443" y="5543631"/>
            <a:ext cx="0" cy="581172"/>
          </a:xfrm>
          <a:prstGeom prst="line">
            <a:avLst/>
          </a:prstGeom>
          <a:ln w="12700">
            <a:solidFill>
              <a:srgbClr val="00C1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21997F8F-0B70-7945-8CB6-7230FFBB880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1076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0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D0C364A-6D9D-BE47-B4F5-C79411B004C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6927" y="0"/>
            <a:ext cx="12202885" cy="6864122"/>
          </a:xfrm>
          <a:prstGeom prst="rect">
            <a:avLst/>
          </a:prstGeom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624" y="5523753"/>
            <a:ext cx="4264272" cy="295077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8624" y="5833633"/>
            <a:ext cx="4264272" cy="301109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B82DC592-EAC9-634F-9EE1-EDC89A2624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200936EE-7EE0-D441-851D-618ACC029F6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sp>
        <p:nvSpPr>
          <p:cNvPr id="13" name="TextBox 20">
            <a:extLst>
              <a:ext uri="{FF2B5EF4-FFF2-40B4-BE49-F238E27FC236}">
                <a16:creationId xmlns:a16="http://schemas.microsoft.com/office/drawing/2014/main" id="{3292D234-E25F-7F41-ABB8-C75FCF5CD52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FF50941-4230-974A-977D-8F6D313B8AEF}"/>
              </a:ext>
            </a:extLst>
          </p:cNvPr>
          <p:cNvCxnSpPr>
            <a:cxnSpLocks/>
          </p:cNvCxnSpPr>
          <p:nvPr userDrawn="1"/>
        </p:nvCxnSpPr>
        <p:spPr>
          <a:xfrm>
            <a:off x="417443" y="5543631"/>
            <a:ext cx="0" cy="581172"/>
          </a:xfrm>
          <a:prstGeom prst="line">
            <a:avLst/>
          </a:prstGeom>
          <a:ln w="12700">
            <a:solidFill>
              <a:srgbClr val="00C1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0BEDD4A8-AC94-F043-97D1-13B28A4EA03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773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7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D0C364A-6D9D-BE47-B4F5-C79411B004C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-16933"/>
            <a:ext cx="12192000" cy="6858000"/>
          </a:xfrm>
          <a:prstGeom prst="rect">
            <a:avLst/>
          </a:prstGeom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624" y="5523753"/>
            <a:ext cx="4264272" cy="295077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8624" y="5833633"/>
            <a:ext cx="4264272" cy="301109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B82DC592-EAC9-634F-9EE1-EDC89A2624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200936EE-7EE0-D441-851D-618ACC029F6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sp>
        <p:nvSpPr>
          <p:cNvPr id="13" name="TextBox 20">
            <a:extLst>
              <a:ext uri="{FF2B5EF4-FFF2-40B4-BE49-F238E27FC236}">
                <a16:creationId xmlns:a16="http://schemas.microsoft.com/office/drawing/2014/main" id="{3292D234-E25F-7F41-ABB8-C75FCF5CD52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FF50941-4230-974A-977D-8F6D313B8AEF}"/>
              </a:ext>
            </a:extLst>
          </p:cNvPr>
          <p:cNvCxnSpPr>
            <a:cxnSpLocks/>
          </p:cNvCxnSpPr>
          <p:nvPr userDrawn="1"/>
        </p:nvCxnSpPr>
        <p:spPr>
          <a:xfrm>
            <a:off x="417443" y="5543631"/>
            <a:ext cx="0" cy="581172"/>
          </a:xfrm>
          <a:prstGeom prst="line">
            <a:avLst/>
          </a:prstGeom>
          <a:ln w="12700">
            <a:solidFill>
              <a:srgbClr val="00C1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65F417A8-5A56-C049-844F-E82873A7721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3776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5_Section Divider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EF3C97BB-9939-B347-8FA3-7462E2FE434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356230" y="0"/>
            <a:ext cx="6835769" cy="6858000"/>
          </a:xfrm>
          <a:prstGeom prst="rect">
            <a:avLst/>
          </a:prstGeom>
        </p:spPr>
      </p:pic>
      <p:sp>
        <p:nvSpPr>
          <p:cNvPr id="12" name="TextBox 20">
            <a:extLst>
              <a:ext uri="{FF2B5EF4-FFF2-40B4-BE49-F238E27FC236}">
                <a16:creationId xmlns:a16="http://schemas.microsoft.com/office/drawing/2014/main" id="{714AEDC0-A33B-F940-A840-6EE803459EFF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F460B914-698E-8E44-851B-26EF10C37B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1139BE0C-30D8-5E4A-AADA-9C76A8138DE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15" name="Picture 14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A64E8E06-C0AC-F149-A17F-960EB7414B2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5753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image" Target="../media/image2.pn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image" Target="../media/image5.svg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image" Target="../media/image4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51" Type="http://schemas.openxmlformats.org/officeDocument/2006/relationships/image" Target="../media/image3.svg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9425" y="478301"/>
            <a:ext cx="11233150" cy="65476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1029" name="TextBox 26"/>
          <p:cNvSpPr txBox="1">
            <a:spLocks noChangeArrowheads="1"/>
          </p:cNvSpPr>
          <p:nvPr userDrawn="1"/>
        </p:nvSpPr>
        <p:spPr bwMode="auto">
          <a:xfrm>
            <a:off x="317949" y="6410643"/>
            <a:ext cx="312738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fld id="{2682C2D1-8EA8-E748-B66F-74D4D53CF8F8}" type="slidenum">
              <a:rPr lang="en-US" altLang="en-US" sz="1000" smtClean="0">
                <a:solidFill>
                  <a:srgbClr val="7F7F7F"/>
                </a:solidFill>
              </a:rPr>
              <a:pPr eaLnBrk="1" hangingPunct="1">
                <a:lnSpc>
                  <a:spcPct val="90000"/>
                </a:lnSpc>
                <a:spcAft>
                  <a:spcPts val="600"/>
                </a:spcAft>
                <a:buFont typeface="Arial" charset="0"/>
                <a:buNone/>
                <a:defRPr/>
              </a:pPr>
              <a:t>‹#›</a:t>
            </a:fld>
            <a:endParaRPr lang="en-US" altLang="en-US" sz="1000" dirty="0">
              <a:solidFill>
                <a:srgbClr val="7F7F7F"/>
              </a:solidFill>
            </a:endParaRP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84EB643E-3109-434C-BA97-15D4C8A5EF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9425" y="1133061"/>
            <a:ext cx="11243088" cy="497466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Box 20">
            <a:extLst>
              <a:ext uri="{FF2B5EF4-FFF2-40B4-BE49-F238E27FC236}">
                <a16:creationId xmlns:a16="http://schemas.microsoft.com/office/drawing/2014/main" id="{A9403B94-AAAF-AB46-B38A-95D16DABD52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accent6"/>
                </a:solidFill>
              </a:rPr>
              <a:t>© 2024 Arm</a:t>
            </a:r>
            <a:endParaRPr lang="en-US" altLang="en-US" sz="1000" dirty="0">
              <a:solidFill>
                <a:schemeClr val="accent6"/>
              </a:solidFill>
            </a:endParaRPr>
          </a:p>
        </p:txBody>
      </p:sp>
      <p:pic>
        <p:nvPicPr>
          <p:cNvPr id="5" name="Picture 4" descr="A picture containing clock, meter&#10;&#10;Description automatically generated">
            <a:extLst>
              <a:ext uri="{FF2B5EF4-FFF2-40B4-BE49-F238E27FC236}">
                <a16:creationId xmlns:a16="http://schemas.microsoft.com/office/drawing/2014/main" id="{970F2EF9-EE0C-275D-DB99-812522D98880}"/>
              </a:ext>
            </a:extLst>
          </p:cNvPr>
          <p:cNvPicPr>
            <a:picLocks noChangeAspect="1"/>
          </p:cNvPicPr>
          <p:nvPr userDrawn="1"/>
        </p:nvPicPr>
        <p:blipFill>
          <a:blip r:embed="rId4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35847" y="6384924"/>
            <a:ext cx="879904" cy="274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7910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520" r:id="rId1"/>
    <p:sldLayoutId id="2147485567" r:id="rId2"/>
    <p:sldLayoutId id="2147485516" r:id="rId3"/>
    <p:sldLayoutId id="2147485517" r:id="rId4"/>
    <p:sldLayoutId id="2147485551" r:id="rId5"/>
    <p:sldLayoutId id="2147485519" r:id="rId6"/>
    <p:sldLayoutId id="2147485531" r:id="rId7"/>
    <p:sldLayoutId id="2147485552" r:id="rId8"/>
    <p:sldLayoutId id="2147485540" r:id="rId9"/>
    <p:sldLayoutId id="2147485539" r:id="rId10"/>
    <p:sldLayoutId id="2147485541" r:id="rId11"/>
    <p:sldLayoutId id="2147485556" r:id="rId12"/>
    <p:sldLayoutId id="2147485436" r:id="rId13"/>
    <p:sldLayoutId id="2147485523" r:id="rId14"/>
    <p:sldLayoutId id="2147485557" r:id="rId15"/>
    <p:sldLayoutId id="2147485525" r:id="rId16"/>
    <p:sldLayoutId id="2147485524" r:id="rId17"/>
    <p:sldLayoutId id="2147485510" r:id="rId18"/>
    <p:sldLayoutId id="2147485558" r:id="rId19"/>
    <p:sldLayoutId id="2147485438" r:id="rId20"/>
    <p:sldLayoutId id="2147485536" r:id="rId21"/>
    <p:sldLayoutId id="2147485535" r:id="rId22"/>
    <p:sldLayoutId id="2147485559" r:id="rId23"/>
    <p:sldLayoutId id="2147485538" r:id="rId24"/>
    <p:sldLayoutId id="2147485440" r:id="rId25"/>
    <p:sldLayoutId id="2147485441" r:id="rId26"/>
    <p:sldLayoutId id="2147485442" r:id="rId27"/>
    <p:sldLayoutId id="2147485443" r:id="rId28"/>
    <p:sldLayoutId id="2147485444" r:id="rId29"/>
    <p:sldLayoutId id="2147485445" r:id="rId30"/>
    <p:sldLayoutId id="2147485446" r:id="rId31"/>
    <p:sldLayoutId id="2147485447" r:id="rId32"/>
    <p:sldLayoutId id="2147485448" r:id="rId33"/>
    <p:sldLayoutId id="2147485449" r:id="rId34"/>
    <p:sldLayoutId id="2147485450" r:id="rId35"/>
    <p:sldLayoutId id="2147485452" r:id="rId36"/>
    <p:sldLayoutId id="2147485512" r:id="rId37"/>
    <p:sldLayoutId id="2147485560" r:id="rId38"/>
    <p:sldLayoutId id="2147485526" r:id="rId39"/>
    <p:sldLayoutId id="2147485527" r:id="rId40"/>
    <p:sldLayoutId id="2147485561" r:id="rId41"/>
    <p:sldLayoutId id="2147485453" r:id="rId42"/>
    <p:sldLayoutId id="2147485513" r:id="rId43"/>
    <p:sldLayoutId id="2147485562" r:id="rId44"/>
    <p:sldLayoutId id="2147485528" r:id="rId45"/>
    <p:sldLayoutId id="2147485529" r:id="rId46"/>
    <p:sldLayoutId id="2147485563" r:id="rId47"/>
  </p:sldLayoutIdLst>
  <p:hf hdr="0" ftr="0" dt="0"/>
  <p:txStyles>
    <p:titleStyle>
      <a:lvl1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0" kern="1200" spc="-50">
          <a:solidFill>
            <a:schemeClr val="accent1"/>
          </a:solidFill>
          <a:latin typeface="+mn-lt"/>
          <a:ea typeface="ＭＳ Ｐゴシック" charset="0"/>
          <a:cs typeface="ＭＳ Ｐゴシック" charset="0"/>
        </a:defRPr>
      </a:lvl1pPr>
      <a:lvl2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2pPr>
      <a:lvl3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3pPr>
      <a:lvl4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4pPr>
      <a:lvl5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5pPr>
      <a:lvl6pPr marL="4572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6pPr>
      <a:lvl7pPr marL="9144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7pPr>
      <a:lvl8pPr marL="13716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8pPr>
      <a:lvl9pPr marL="18288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9pPr>
    </p:titleStyle>
    <p:bodyStyle>
      <a:lvl1pPr marL="342900" indent="-342900" algn="l" rtl="0" eaLnBrk="1" fontAlgn="base" hangingPunct="1">
        <a:lnSpc>
          <a:spcPct val="100000"/>
        </a:lnSpc>
        <a:spcBef>
          <a:spcPts val="600"/>
        </a:spcBef>
        <a:spcAft>
          <a:spcPts val="0"/>
        </a:spcAft>
        <a:buClr>
          <a:schemeClr val="accent1"/>
        </a:buClr>
        <a:buFontTx/>
        <a:buBlip>
          <a:blip r:embed="rId50">
            <a:extLst>
              <a:ext uri="{96DAC541-7B7A-43D3-8B79-37D633B846F1}">
                <asvg:svgBlip xmlns:asvg="http://schemas.microsoft.com/office/drawing/2016/SVG/main" r:embed="rId51"/>
              </a:ext>
            </a:extLst>
          </a:blip>
        </a:buBlip>
        <a:defRPr sz="2400" kern="1200">
          <a:solidFill>
            <a:srgbClr val="333E48"/>
          </a:solidFill>
          <a:latin typeface="+mn-lt"/>
          <a:ea typeface="ＭＳ Ｐゴシック" charset="0"/>
          <a:cs typeface="ＭＳ Ｐゴシック" charset="0"/>
        </a:defRPr>
      </a:lvl1pPr>
      <a:lvl2pPr marL="581343" indent="-166688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Arial" charset="0"/>
        <a:buChar char="•"/>
        <a:defRPr sz="2000" kern="1200">
          <a:solidFill>
            <a:srgbClr val="333E48"/>
          </a:solidFill>
          <a:latin typeface="+mn-lt"/>
          <a:ea typeface="ＭＳ Ｐゴシック" charset="0"/>
          <a:cs typeface="+mn-cs"/>
        </a:defRPr>
      </a:lvl2pPr>
      <a:lvl3pPr marL="855663" indent="-166688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Tx/>
        <a:buBlip>
          <a:blip r:embed="rId52">
            <a:extLst>
              <a:ext uri="{96DAC541-7B7A-43D3-8B79-37D633B846F1}">
                <asvg:svgBlip xmlns:asvg="http://schemas.microsoft.com/office/drawing/2016/SVG/main" r:embed="rId53"/>
              </a:ext>
            </a:extLst>
          </a:blip>
        </a:buBlip>
        <a:defRPr kern="1200">
          <a:solidFill>
            <a:srgbClr val="333E48"/>
          </a:solidFill>
          <a:latin typeface="+mn-lt"/>
          <a:ea typeface="ＭＳ Ｐゴシック" charset="0"/>
          <a:cs typeface="+mn-cs"/>
        </a:defRPr>
      </a:lvl3pPr>
      <a:lvl4pPr marL="1201738" indent="-173038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Wingdings" charset="2"/>
        <a:buChar char="§"/>
        <a:defRPr kern="1200">
          <a:solidFill>
            <a:srgbClr val="333E48"/>
          </a:solidFill>
          <a:latin typeface="+mn-lt"/>
          <a:ea typeface="ＭＳ Ｐゴシック" charset="0"/>
          <a:cs typeface="+mn-cs"/>
        </a:defRPr>
      </a:lvl4pPr>
      <a:lvl5pPr marL="1427163" indent="-168275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Tx/>
        <a:buBlip>
          <a:blip r:embed="rId52">
            <a:extLst>
              <a:ext uri="{96DAC541-7B7A-43D3-8B79-37D633B846F1}">
                <asvg:svgBlip xmlns:asvg="http://schemas.microsoft.com/office/drawing/2016/SVG/main" r:embed="rId53"/>
              </a:ext>
            </a:extLst>
          </a:blip>
        </a:buBlip>
        <a:defRPr kern="1200">
          <a:solidFill>
            <a:srgbClr val="333E48"/>
          </a:solidFill>
          <a:latin typeface="+mn-lt"/>
          <a:ea typeface="ＭＳ Ｐゴシック" charset="0"/>
          <a:cs typeface="+mn-cs"/>
        </a:defRPr>
      </a:lvl5pPr>
      <a:lvl6pPr marL="16550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lang="en-US" sz="1600" kern="1200" dirty="0" smtClean="0">
          <a:solidFill>
            <a:srgbClr val="383838"/>
          </a:solidFill>
          <a:latin typeface="+mn-lt"/>
          <a:ea typeface="+mn-ea"/>
          <a:cs typeface="+mn-cs"/>
        </a:defRPr>
      </a:lvl6pPr>
      <a:lvl7pPr marL="18836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panose="020F0502020204030204" pitchFamily="34" charset="0"/>
        <a:buChar char="–"/>
        <a:defRPr lang="en-US" sz="1600" kern="1200" dirty="0" smtClean="0">
          <a:solidFill>
            <a:srgbClr val="383838"/>
          </a:solidFill>
          <a:latin typeface="+mn-lt"/>
          <a:ea typeface="+mn-ea"/>
          <a:cs typeface="+mn-cs"/>
        </a:defRPr>
      </a:lvl7pPr>
      <a:lvl8pPr marL="21122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lang="en-US" sz="1600" kern="1200" dirty="0" smtClean="0">
          <a:solidFill>
            <a:srgbClr val="383838"/>
          </a:solidFill>
          <a:latin typeface="+mn-lt"/>
          <a:ea typeface="+mn-ea"/>
          <a:cs typeface="+mn-cs"/>
        </a:defRPr>
      </a:lvl8pPr>
      <a:lvl9pPr marL="23408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panose="020F0502020204030204" pitchFamily="34" charset="0"/>
        <a:buChar char="–"/>
        <a:defRPr lang="en-US" sz="1600" kern="1200" dirty="0" smtClean="0">
          <a:solidFill>
            <a:srgbClr val="383838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619" userDrawn="1">
          <p15:clr>
            <a:srgbClr val="F26B43"/>
          </p15:clr>
        </p15:guide>
        <p15:guide id="4" orient="horz" pos="300" userDrawn="1">
          <p15:clr>
            <a:srgbClr val="F26B43"/>
          </p15:clr>
        </p15:guide>
        <p15:guide id="5" orient="horz" pos="4020" userDrawn="1">
          <p15:clr>
            <a:srgbClr val="F26B43"/>
          </p15:clr>
        </p15:guide>
        <p15:guide id="6" pos="7378" userDrawn="1">
          <p15:clr>
            <a:srgbClr val="F26B43"/>
          </p15:clr>
        </p15:guide>
        <p15:guide id="7" pos="302" userDrawn="1">
          <p15:clr>
            <a:srgbClr val="F26B43"/>
          </p15:clr>
        </p15:guide>
        <p15:guide id="8" pos="706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51.png"/><Relationship Id="rId7" Type="http://schemas.openxmlformats.org/officeDocument/2006/relationships/hyperlink" Target="https://developer.arm.com/documentation/ddi0602/2024-12/SIMD-FP-Instructions/SMMLA--vector---Signed-8-bit-integer-matrix-multiply-accumulate--vector--?lang=en#Vm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5.xml"/><Relationship Id="rId6" Type="http://schemas.openxmlformats.org/officeDocument/2006/relationships/hyperlink" Target="https://developer.arm.com/documentation/ddi0602/2024-12/SIMD-FP-Instructions/SMMLA--vector---Signed-8-bit-integer-matrix-multiply-accumulate--vector--?lang=en#Vn__2" TargetMode="External"/><Relationship Id="rId11" Type="http://schemas.openxmlformats.org/officeDocument/2006/relationships/image" Target="../media/image5.svg"/><Relationship Id="rId5" Type="http://schemas.openxmlformats.org/officeDocument/2006/relationships/hyperlink" Target="https://developer.arm.com/documentation/ddi0602/2024-12/SIMD-FP-Instructions/SMMLA--vector---Signed-8-bit-integer-matrix-multiply-accumulate--vector--?lang=en#Vd__3" TargetMode="External"/><Relationship Id="rId10" Type="http://schemas.openxmlformats.org/officeDocument/2006/relationships/image" Target="../media/image4.png"/><Relationship Id="rId4" Type="http://schemas.openxmlformats.org/officeDocument/2006/relationships/image" Target="../media/image52.png"/><Relationship Id="rId9" Type="http://schemas.openxmlformats.org/officeDocument/2006/relationships/image" Target="../media/image3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2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Relationship Id="rId9" Type="http://schemas.openxmlformats.org/officeDocument/2006/relationships/image" Target="../media/image5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2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Relationship Id="rId9" Type="http://schemas.openxmlformats.org/officeDocument/2006/relationships/image" Target="../media/image5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46.png"/><Relationship Id="rId4" Type="http://schemas.openxmlformats.org/officeDocument/2006/relationships/image" Target="../media/image6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5.xml"/><Relationship Id="rId5" Type="http://schemas.openxmlformats.org/officeDocument/2006/relationships/hyperlink" Target="https://gitlab.arm.com/kleidi/kleidiai" TargetMode="External"/><Relationship Id="rId4" Type="http://schemas.openxmlformats.org/officeDocument/2006/relationships/image" Target="../media/image6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Relationship Id="rId14" Type="http://schemas.openxmlformats.org/officeDocument/2006/relationships/image" Target="../media/image4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2.png"/><Relationship Id="rId7" Type="http://schemas.openxmlformats.org/officeDocument/2006/relationships/image" Target="../media/image40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2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4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4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4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4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931B8A2-8C62-BA0F-F4EF-D217FE113E5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Oliver Grainge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36CC20-1BF1-03E9-8D92-2B8E8240977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20D2ABF-0C21-8E8F-D35B-2BB6B5E798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Optimisation for CPU Inference </a:t>
            </a:r>
            <a:r>
              <a:rPr lang="en-US" dirty="0"/>
              <a:t>(Chapter 4)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20D84C9-8EF3-C4BC-7CD8-E0F19C12DFC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53393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3B646B-83CE-703B-361E-1066F9C666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AB0040-AA7E-396B-C477-7E904D4816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145" y="478301"/>
            <a:ext cx="11233150" cy="654760"/>
          </a:xfrm>
        </p:spPr>
        <p:txBody>
          <a:bodyPr anchor="ctr">
            <a:normAutofit/>
          </a:bodyPr>
          <a:lstStyle/>
          <a:p>
            <a:r>
              <a:rPr lang="en-GB" dirty="0"/>
              <a:t>Overview of ARM’s SIMD Capabilities</a:t>
            </a:r>
            <a:endParaRPr lang="en-US" dirty="0"/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7947CD77-9C24-FE95-B7F0-0A6EBE67A9C8}"/>
              </a:ext>
            </a:extLst>
          </p:cNvPr>
          <p:cNvSpPr txBox="1">
            <a:spLocks/>
          </p:cNvSpPr>
          <p:nvPr/>
        </p:nvSpPr>
        <p:spPr>
          <a:xfrm>
            <a:off x="398145" y="1152754"/>
            <a:ext cx="10886618" cy="530761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7278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94710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293178" indent="-17303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518603" indent="-168275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16550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836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122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3408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Single instruction multiple data (SIMD)</a:t>
            </a:r>
          </a:p>
          <a:p>
            <a:pPr lvl="1"/>
            <a:r>
              <a:rPr lang="en-GB" sz="1600" dirty="0"/>
              <a:t>Performs the same operation on multiple data elements concurrently</a:t>
            </a:r>
          </a:p>
          <a:p>
            <a:pPr lvl="1"/>
            <a:r>
              <a:rPr lang="en-GB" sz="1600" dirty="0"/>
              <a:t>Increases throughput for matrix multiplication </a:t>
            </a:r>
          </a:p>
          <a:p>
            <a:pPr lvl="1"/>
            <a:r>
              <a:rPr lang="en-GB" sz="1600" dirty="0"/>
              <a:t>Arms advanced implementation of SIMD instructions is the NEON feature. </a:t>
            </a:r>
          </a:p>
          <a:p>
            <a:pPr lvl="1"/>
            <a:endParaRPr lang="en-GB" sz="1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1A9933A-1656-577E-69FD-BE14D89B6F1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390" t="2215" r="2288" b="5641"/>
          <a:stretch/>
        </p:blipFill>
        <p:spPr>
          <a:xfrm>
            <a:off x="1329025" y="2504615"/>
            <a:ext cx="8684863" cy="1832149"/>
          </a:xfrm>
          <a:prstGeom prst="rect">
            <a:avLst/>
          </a:prstGeom>
        </p:spPr>
      </p:pic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15ED1419-DB79-CDFF-F34D-4B62F8185D77}"/>
              </a:ext>
            </a:extLst>
          </p:cNvPr>
          <p:cNvSpPr txBox="1">
            <a:spLocks/>
          </p:cNvSpPr>
          <p:nvPr/>
        </p:nvSpPr>
        <p:spPr>
          <a:xfrm>
            <a:off x="51613" y="4976221"/>
            <a:ext cx="4439131" cy="329761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7278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94710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293178" indent="-17303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518603" indent="-168275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16550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836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122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3408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dirty="0"/>
              <a:t>Arm Advanced SIMD Features: </a:t>
            </a:r>
          </a:p>
          <a:p>
            <a:pPr lvl="1"/>
            <a:r>
              <a:rPr lang="en-GB" sz="1600" dirty="0"/>
              <a:t>Scalable Vector Extension</a:t>
            </a:r>
          </a:p>
          <a:p>
            <a:pPr lvl="2"/>
            <a:r>
              <a:rPr lang="en-GB" sz="1400" dirty="0"/>
              <a:t>Increased vectorization and enhanced throughput. </a:t>
            </a:r>
          </a:p>
          <a:p>
            <a:pPr lvl="2"/>
            <a:r>
              <a:rPr lang="en-GB" sz="1400" dirty="0"/>
              <a:t>Introduces vector-length agnostic approach. </a:t>
            </a:r>
            <a:endParaRPr lang="en-US" sz="1600" dirty="0"/>
          </a:p>
          <a:p>
            <a:pPr lvl="1"/>
            <a:endParaRPr lang="en-GB" sz="1400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02E34EB3-DB2A-36E9-7601-C67A0B2532A5}"/>
              </a:ext>
            </a:extLst>
          </p:cNvPr>
          <p:cNvSpPr txBox="1">
            <a:spLocks/>
          </p:cNvSpPr>
          <p:nvPr/>
        </p:nvSpPr>
        <p:spPr>
          <a:xfrm>
            <a:off x="4269091" y="4943524"/>
            <a:ext cx="3491258" cy="329761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7278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94710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293178" indent="-17303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518603" indent="-168275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16550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836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122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3408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1600" dirty="0"/>
              <a:t>I8MM </a:t>
            </a:r>
          </a:p>
          <a:p>
            <a:pPr lvl="2"/>
            <a:r>
              <a:rPr lang="en-GB" sz="1400" dirty="0"/>
              <a:t>Feature of Arm Processors to accelerate integer matrix multiply </a:t>
            </a:r>
          </a:p>
          <a:p>
            <a:pPr lvl="2"/>
            <a:r>
              <a:rPr lang="en-GB" sz="1400" dirty="0"/>
              <a:t>Specifically suited for INT8 quantized networks</a:t>
            </a:r>
          </a:p>
          <a:p>
            <a:pPr lvl="2"/>
            <a:r>
              <a:rPr lang="en-GB" sz="1400" dirty="0"/>
              <a:t>Multiplies 2x8, 8x2 matrix segments to output 2x2 results. </a:t>
            </a:r>
          </a:p>
          <a:p>
            <a:pPr lvl="1"/>
            <a:endParaRPr lang="en-GB" sz="1400" dirty="0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88F1EB6C-EEF5-B927-6CE8-33C9BCC93811}"/>
              </a:ext>
            </a:extLst>
          </p:cNvPr>
          <p:cNvSpPr txBox="1">
            <a:spLocks/>
          </p:cNvSpPr>
          <p:nvPr/>
        </p:nvSpPr>
        <p:spPr>
          <a:xfrm>
            <a:off x="7846634" y="4943523"/>
            <a:ext cx="3784661" cy="329761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7278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94710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293178" indent="-17303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518603" indent="-168275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16550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836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122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3408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GB" sz="1600" dirty="0"/>
              <a:t>SME </a:t>
            </a:r>
          </a:p>
          <a:p>
            <a:pPr lvl="2"/>
            <a:r>
              <a:rPr lang="en-GB" sz="1400" dirty="0"/>
              <a:t>Builds on NEON to use 2D vectorization </a:t>
            </a:r>
          </a:p>
          <a:p>
            <a:pPr lvl="2"/>
            <a:r>
              <a:rPr lang="en-GB" sz="1400" dirty="0"/>
              <a:t>Specifically developed for matrix multiply operations </a:t>
            </a:r>
          </a:p>
          <a:p>
            <a:pPr lvl="2"/>
            <a:r>
              <a:rPr lang="en-GB" sz="1400" dirty="0"/>
              <a:t>extends SVE concepts by adding dedicated instructions for matrix-based computations.</a:t>
            </a:r>
            <a:endParaRPr lang="en-GB" sz="1600" dirty="0"/>
          </a:p>
          <a:p>
            <a:pPr lvl="1"/>
            <a:endParaRPr lang="en-GB" sz="1400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DEBDCEA-BBB3-28A7-F2F9-3A75B2C2E4B8}"/>
              </a:ext>
            </a:extLst>
          </p:cNvPr>
          <p:cNvSpPr txBox="1">
            <a:spLocks/>
          </p:cNvSpPr>
          <p:nvPr/>
        </p:nvSpPr>
        <p:spPr>
          <a:xfrm>
            <a:off x="3882283" y="4356457"/>
            <a:ext cx="6676257" cy="32899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7278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94710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293178" indent="-17303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518603" indent="-168275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16550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836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122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3408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06095" lvl="1" indent="0">
              <a:buNone/>
            </a:pPr>
            <a:r>
              <a:rPr lang="en-GB" altLang="en-US" b="1" dirty="0"/>
              <a:t>NEON Vector Multiplication </a:t>
            </a:r>
            <a:endParaRPr lang="en-GB" altLang="en-US" dirty="0"/>
          </a:p>
          <a:p>
            <a:pPr marL="780415" lvl="2" indent="0">
              <a:buFontTx/>
              <a:buNone/>
            </a:pPr>
            <a:endParaRPr lang="en-GB" altLang="en-US" dirty="0"/>
          </a:p>
          <a:p>
            <a:pPr lvl="2"/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9555823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299F22-9D80-D5BB-9FDF-8E28D9EF10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1D2A46-51CF-F842-A8A9-A93864996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145" y="478301"/>
            <a:ext cx="11233150" cy="654760"/>
          </a:xfrm>
        </p:spPr>
        <p:txBody>
          <a:bodyPr anchor="ctr">
            <a:normAutofit/>
          </a:bodyPr>
          <a:lstStyle/>
          <a:p>
            <a:r>
              <a:rPr lang="en-GB" dirty="0"/>
              <a:t>I8MM: Accelerated Int8 Matrix Multiplication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C688EB-16AE-F996-332C-C9319781BD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204191"/>
            <a:ext cx="11233150" cy="1911176"/>
          </a:xfrm>
        </p:spPr>
        <p:txBody>
          <a:bodyPr/>
          <a:lstStyle/>
          <a:p>
            <a:r>
              <a:rPr lang="en-US" dirty="0"/>
              <a:t>Quantization can reduce precision to INT8</a:t>
            </a:r>
          </a:p>
          <a:p>
            <a:r>
              <a:rPr lang="en-US" dirty="0"/>
              <a:t>I8MM designed to specifically accelerate INT8 Matrix Multiplication. </a:t>
            </a:r>
          </a:p>
          <a:p>
            <a:pPr lvl="1"/>
            <a:r>
              <a:rPr lang="en-GB" b="0" i="0" dirty="0">
                <a:effectLst/>
                <a:latin typeface="Lato" panose="020F0502020204030203" pitchFamily="34" charset="0"/>
              </a:rPr>
              <a:t>SMMLA (vector) instruction will deliver a peak integer multiply throughput that is at least as high as can be achieved using two SDOT (vector) instructions</a:t>
            </a:r>
          </a:p>
          <a:p>
            <a:pPr lvl="1"/>
            <a:r>
              <a:rPr lang="en-GB" dirty="0">
                <a:latin typeface="Lato" panose="020F0502020204030203" pitchFamily="34" charset="0"/>
              </a:rPr>
              <a:t>Mandatory features of Armv8.6+ 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5A8A633-D0C4-6952-CBBF-2153D9FA60A7}"/>
              </a:ext>
            </a:extLst>
          </p:cNvPr>
          <p:cNvSpPr/>
          <p:nvPr/>
        </p:nvSpPr>
        <p:spPr>
          <a:xfrm>
            <a:off x="3766458" y="3222172"/>
            <a:ext cx="413657" cy="348343"/>
          </a:xfrm>
          <a:prstGeom prst="rect">
            <a:avLst/>
          </a:prstGeom>
          <a:solidFill>
            <a:srgbClr val="C05000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5E0ABAA-B9C4-4790-9701-CEB8F3AAC086}"/>
              </a:ext>
            </a:extLst>
          </p:cNvPr>
          <p:cNvSpPr/>
          <p:nvPr/>
        </p:nvSpPr>
        <p:spPr>
          <a:xfrm>
            <a:off x="4180115" y="3222172"/>
            <a:ext cx="413657" cy="348343"/>
          </a:xfrm>
          <a:prstGeom prst="rect">
            <a:avLst/>
          </a:prstGeom>
          <a:solidFill>
            <a:srgbClr val="C05000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57D6ECA-0E09-2DE9-1212-28E35AF753EE}"/>
              </a:ext>
            </a:extLst>
          </p:cNvPr>
          <p:cNvSpPr/>
          <p:nvPr/>
        </p:nvSpPr>
        <p:spPr>
          <a:xfrm>
            <a:off x="4593772" y="3222171"/>
            <a:ext cx="413657" cy="348343"/>
          </a:xfrm>
          <a:prstGeom prst="rect">
            <a:avLst/>
          </a:prstGeom>
          <a:solidFill>
            <a:srgbClr val="C05000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750C728-EF61-6D74-DCCA-59CAD16485B3}"/>
              </a:ext>
            </a:extLst>
          </p:cNvPr>
          <p:cNvSpPr/>
          <p:nvPr/>
        </p:nvSpPr>
        <p:spPr>
          <a:xfrm>
            <a:off x="5007429" y="3222171"/>
            <a:ext cx="413657" cy="348343"/>
          </a:xfrm>
          <a:prstGeom prst="rect">
            <a:avLst/>
          </a:prstGeom>
          <a:solidFill>
            <a:srgbClr val="C05000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4A171C0-8D4B-4176-C01F-F521B085F417}"/>
              </a:ext>
            </a:extLst>
          </p:cNvPr>
          <p:cNvSpPr/>
          <p:nvPr/>
        </p:nvSpPr>
        <p:spPr>
          <a:xfrm>
            <a:off x="5421086" y="3222172"/>
            <a:ext cx="413657" cy="348343"/>
          </a:xfrm>
          <a:prstGeom prst="rect">
            <a:avLst/>
          </a:prstGeom>
          <a:solidFill>
            <a:srgbClr val="C05000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514A5BA-2DDB-BCD5-BADB-B454638476EB}"/>
              </a:ext>
            </a:extLst>
          </p:cNvPr>
          <p:cNvSpPr/>
          <p:nvPr/>
        </p:nvSpPr>
        <p:spPr>
          <a:xfrm>
            <a:off x="5834743" y="3222172"/>
            <a:ext cx="413657" cy="348343"/>
          </a:xfrm>
          <a:prstGeom prst="rect">
            <a:avLst/>
          </a:prstGeom>
          <a:solidFill>
            <a:srgbClr val="C05000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C5E52F5-91AE-03A2-C8E6-C2447C478623}"/>
              </a:ext>
            </a:extLst>
          </p:cNvPr>
          <p:cNvSpPr/>
          <p:nvPr/>
        </p:nvSpPr>
        <p:spPr>
          <a:xfrm>
            <a:off x="6248400" y="3222171"/>
            <a:ext cx="413657" cy="348343"/>
          </a:xfrm>
          <a:prstGeom prst="rect">
            <a:avLst/>
          </a:prstGeom>
          <a:solidFill>
            <a:srgbClr val="C05000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3F1F996-837D-41B3-7903-CDADFB6BA56F}"/>
              </a:ext>
            </a:extLst>
          </p:cNvPr>
          <p:cNvSpPr/>
          <p:nvPr/>
        </p:nvSpPr>
        <p:spPr>
          <a:xfrm>
            <a:off x="6662057" y="3222171"/>
            <a:ext cx="413657" cy="348343"/>
          </a:xfrm>
          <a:prstGeom prst="rect">
            <a:avLst/>
          </a:prstGeom>
          <a:solidFill>
            <a:srgbClr val="C05000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5CD6C16-DCE9-144C-E5C9-3E01D1C2B179}"/>
              </a:ext>
            </a:extLst>
          </p:cNvPr>
          <p:cNvSpPr/>
          <p:nvPr/>
        </p:nvSpPr>
        <p:spPr>
          <a:xfrm>
            <a:off x="3766458" y="3571013"/>
            <a:ext cx="413657" cy="348343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BF3C326-F558-EAD9-D6B6-A526F5D0EB84}"/>
              </a:ext>
            </a:extLst>
          </p:cNvPr>
          <p:cNvSpPr/>
          <p:nvPr/>
        </p:nvSpPr>
        <p:spPr>
          <a:xfrm>
            <a:off x="4180115" y="3571013"/>
            <a:ext cx="413657" cy="348343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1A6E885-4B2E-B2E9-2335-56FD82CDE481}"/>
              </a:ext>
            </a:extLst>
          </p:cNvPr>
          <p:cNvSpPr/>
          <p:nvPr/>
        </p:nvSpPr>
        <p:spPr>
          <a:xfrm>
            <a:off x="4593772" y="3571012"/>
            <a:ext cx="413657" cy="348343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3DFEF51-2C55-CEC4-6759-FFD57D3E9444}"/>
              </a:ext>
            </a:extLst>
          </p:cNvPr>
          <p:cNvSpPr/>
          <p:nvPr/>
        </p:nvSpPr>
        <p:spPr>
          <a:xfrm>
            <a:off x="5007429" y="3571012"/>
            <a:ext cx="413657" cy="348343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58CC33E-8F4A-C38E-50AC-93BC71209610}"/>
              </a:ext>
            </a:extLst>
          </p:cNvPr>
          <p:cNvSpPr/>
          <p:nvPr/>
        </p:nvSpPr>
        <p:spPr>
          <a:xfrm>
            <a:off x="5421086" y="3570514"/>
            <a:ext cx="413657" cy="348343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3FF3B94-C02B-FFC9-50B0-28BAA94FF50F}"/>
              </a:ext>
            </a:extLst>
          </p:cNvPr>
          <p:cNvSpPr/>
          <p:nvPr/>
        </p:nvSpPr>
        <p:spPr>
          <a:xfrm>
            <a:off x="5834743" y="3570514"/>
            <a:ext cx="413657" cy="348343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7E9AA5A-8183-15E8-63BF-0B0708FF4C8B}"/>
              </a:ext>
            </a:extLst>
          </p:cNvPr>
          <p:cNvSpPr/>
          <p:nvPr/>
        </p:nvSpPr>
        <p:spPr>
          <a:xfrm>
            <a:off x="6248400" y="3570513"/>
            <a:ext cx="413657" cy="348343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D74D9D3-E5F3-E154-89DD-FB6957FCE357}"/>
              </a:ext>
            </a:extLst>
          </p:cNvPr>
          <p:cNvSpPr/>
          <p:nvPr/>
        </p:nvSpPr>
        <p:spPr>
          <a:xfrm>
            <a:off x="6662057" y="3570513"/>
            <a:ext cx="413657" cy="348343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83FB5A6-AA53-CA80-C319-FF40244932E9}"/>
              </a:ext>
            </a:extLst>
          </p:cNvPr>
          <p:cNvSpPr/>
          <p:nvPr/>
        </p:nvSpPr>
        <p:spPr>
          <a:xfrm rot="5400000">
            <a:off x="7826374" y="3254828"/>
            <a:ext cx="413657" cy="348343"/>
          </a:xfrm>
          <a:prstGeom prst="rect">
            <a:avLst/>
          </a:prstGeom>
          <a:solidFill>
            <a:srgbClr val="C05000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4FA5048-8280-DF3E-036A-A4B29A27DADB}"/>
              </a:ext>
            </a:extLst>
          </p:cNvPr>
          <p:cNvSpPr/>
          <p:nvPr/>
        </p:nvSpPr>
        <p:spPr>
          <a:xfrm rot="5400000">
            <a:off x="8174717" y="3254825"/>
            <a:ext cx="413657" cy="348343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401551E1-7844-14DA-DD75-34C7CFDCB01E}"/>
              </a:ext>
            </a:extLst>
          </p:cNvPr>
          <p:cNvSpPr/>
          <p:nvPr/>
        </p:nvSpPr>
        <p:spPr>
          <a:xfrm rot="5400000">
            <a:off x="7826374" y="3646711"/>
            <a:ext cx="413657" cy="348343"/>
          </a:xfrm>
          <a:prstGeom prst="rect">
            <a:avLst/>
          </a:prstGeom>
          <a:solidFill>
            <a:srgbClr val="C05000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543C15B-3416-17BC-27BD-19715B154FDD}"/>
              </a:ext>
            </a:extLst>
          </p:cNvPr>
          <p:cNvSpPr/>
          <p:nvPr/>
        </p:nvSpPr>
        <p:spPr>
          <a:xfrm rot="5400000">
            <a:off x="8174717" y="3646708"/>
            <a:ext cx="413657" cy="348343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9310E699-BC94-426F-B492-2D7FB91B1601}"/>
              </a:ext>
            </a:extLst>
          </p:cNvPr>
          <p:cNvSpPr/>
          <p:nvPr/>
        </p:nvSpPr>
        <p:spPr>
          <a:xfrm rot="5400000">
            <a:off x="7826374" y="4038588"/>
            <a:ext cx="413657" cy="348343"/>
          </a:xfrm>
          <a:prstGeom prst="rect">
            <a:avLst/>
          </a:prstGeom>
          <a:solidFill>
            <a:srgbClr val="C05000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6A9F5D5-5578-C4FE-5A44-02D021C0C71A}"/>
              </a:ext>
            </a:extLst>
          </p:cNvPr>
          <p:cNvSpPr/>
          <p:nvPr/>
        </p:nvSpPr>
        <p:spPr>
          <a:xfrm rot="5400000">
            <a:off x="8174717" y="4038585"/>
            <a:ext cx="413657" cy="348343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63C89E9F-974E-2AEA-75EE-F9A550AEAE46}"/>
              </a:ext>
            </a:extLst>
          </p:cNvPr>
          <p:cNvSpPr/>
          <p:nvPr/>
        </p:nvSpPr>
        <p:spPr>
          <a:xfrm rot="5400000">
            <a:off x="7826374" y="4439741"/>
            <a:ext cx="413657" cy="348343"/>
          </a:xfrm>
          <a:prstGeom prst="rect">
            <a:avLst/>
          </a:prstGeom>
          <a:solidFill>
            <a:srgbClr val="C05000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0DB0E055-BE43-F2C9-EABB-8E8CD3121151}"/>
              </a:ext>
            </a:extLst>
          </p:cNvPr>
          <p:cNvSpPr/>
          <p:nvPr/>
        </p:nvSpPr>
        <p:spPr>
          <a:xfrm rot="5400000">
            <a:off x="8174717" y="4439738"/>
            <a:ext cx="413657" cy="348343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3081540E-7066-180D-E903-8FAB183C34EC}"/>
              </a:ext>
            </a:extLst>
          </p:cNvPr>
          <p:cNvSpPr/>
          <p:nvPr/>
        </p:nvSpPr>
        <p:spPr>
          <a:xfrm rot="5400000">
            <a:off x="7826374" y="4853395"/>
            <a:ext cx="413657" cy="348343"/>
          </a:xfrm>
          <a:prstGeom prst="rect">
            <a:avLst/>
          </a:prstGeom>
          <a:solidFill>
            <a:srgbClr val="C05000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095B9BDA-D0EE-8D40-6797-796C531E814C}"/>
              </a:ext>
            </a:extLst>
          </p:cNvPr>
          <p:cNvSpPr/>
          <p:nvPr/>
        </p:nvSpPr>
        <p:spPr>
          <a:xfrm rot="5400000">
            <a:off x="8174717" y="4853392"/>
            <a:ext cx="413657" cy="348343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7FD2E377-0763-23C9-B0F5-9E3D5C1DF0C3}"/>
              </a:ext>
            </a:extLst>
          </p:cNvPr>
          <p:cNvSpPr/>
          <p:nvPr/>
        </p:nvSpPr>
        <p:spPr>
          <a:xfrm rot="5400000">
            <a:off x="7826374" y="5245278"/>
            <a:ext cx="413657" cy="348343"/>
          </a:xfrm>
          <a:prstGeom prst="rect">
            <a:avLst/>
          </a:prstGeom>
          <a:solidFill>
            <a:srgbClr val="C05000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B03586D2-DFAA-84F7-C105-6914FF8DC1F6}"/>
              </a:ext>
            </a:extLst>
          </p:cNvPr>
          <p:cNvSpPr/>
          <p:nvPr/>
        </p:nvSpPr>
        <p:spPr>
          <a:xfrm rot="5400000">
            <a:off x="8174717" y="5245275"/>
            <a:ext cx="413657" cy="348343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47B58828-0938-4C02-AC9F-193E4AB6309F}"/>
              </a:ext>
            </a:extLst>
          </p:cNvPr>
          <p:cNvSpPr/>
          <p:nvPr/>
        </p:nvSpPr>
        <p:spPr>
          <a:xfrm rot="5400000">
            <a:off x="7826374" y="5637155"/>
            <a:ext cx="413657" cy="348343"/>
          </a:xfrm>
          <a:prstGeom prst="rect">
            <a:avLst/>
          </a:prstGeom>
          <a:solidFill>
            <a:srgbClr val="C05000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68763435-4CB1-4BD0-1990-2A1E68D4F43B}"/>
              </a:ext>
            </a:extLst>
          </p:cNvPr>
          <p:cNvSpPr/>
          <p:nvPr/>
        </p:nvSpPr>
        <p:spPr>
          <a:xfrm rot="5400000">
            <a:off x="8174717" y="5637152"/>
            <a:ext cx="413657" cy="348343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879CD7C5-17C8-A330-C982-1ACF3B151B1F}"/>
              </a:ext>
            </a:extLst>
          </p:cNvPr>
          <p:cNvSpPr/>
          <p:nvPr/>
        </p:nvSpPr>
        <p:spPr>
          <a:xfrm rot="5400000">
            <a:off x="7826374" y="6038308"/>
            <a:ext cx="413657" cy="348343"/>
          </a:xfrm>
          <a:prstGeom prst="rect">
            <a:avLst/>
          </a:prstGeom>
          <a:solidFill>
            <a:srgbClr val="C05000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6A06042A-3301-5227-E305-E91F56A75008}"/>
              </a:ext>
            </a:extLst>
          </p:cNvPr>
          <p:cNvSpPr/>
          <p:nvPr/>
        </p:nvSpPr>
        <p:spPr>
          <a:xfrm rot="5400000">
            <a:off x="8174717" y="6038305"/>
            <a:ext cx="413657" cy="348343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BCF5BA29-1D9F-9AB0-5D38-EF38A3DB72E6}"/>
              </a:ext>
            </a:extLst>
          </p:cNvPr>
          <p:cNvSpPr/>
          <p:nvPr/>
        </p:nvSpPr>
        <p:spPr>
          <a:xfrm rot="5400000">
            <a:off x="9992177" y="3233028"/>
            <a:ext cx="413657" cy="348343"/>
          </a:xfrm>
          <a:prstGeom prst="rect">
            <a:avLst/>
          </a:prstGeom>
          <a:solidFill>
            <a:srgbClr val="C05000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8106FB6E-9B67-BF9C-278D-52130C088CC8}"/>
              </a:ext>
            </a:extLst>
          </p:cNvPr>
          <p:cNvSpPr/>
          <p:nvPr/>
        </p:nvSpPr>
        <p:spPr>
          <a:xfrm rot="5400000">
            <a:off x="10340520" y="3233025"/>
            <a:ext cx="413657" cy="348343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58E52FB1-EA72-8223-047D-F357D8B6633A}"/>
              </a:ext>
            </a:extLst>
          </p:cNvPr>
          <p:cNvSpPr/>
          <p:nvPr/>
        </p:nvSpPr>
        <p:spPr>
          <a:xfrm rot="5400000">
            <a:off x="9992177" y="3624911"/>
            <a:ext cx="413657" cy="348343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413132D6-4068-1DAB-E844-7762020E88E4}"/>
              </a:ext>
            </a:extLst>
          </p:cNvPr>
          <p:cNvSpPr/>
          <p:nvPr/>
        </p:nvSpPr>
        <p:spPr>
          <a:xfrm rot="5400000">
            <a:off x="10340520" y="3624908"/>
            <a:ext cx="413657" cy="348343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2699A885-A86E-775F-718E-5651C2FBAD85}"/>
                  </a:ext>
                </a:extLst>
              </p:cNvPr>
              <p:cNvSpPr txBox="1"/>
              <p:nvPr/>
            </p:nvSpPr>
            <p:spPr>
              <a:xfrm>
                <a:off x="8987709" y="3366702"/>
                <a:ext cx="448841" cy="5755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indent="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0" i="1" kern="120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</m:oMath>
                  </m:oMathPara>
                </a14:m>
                <a:endParaRPr lang="en-US" sz="2100" kern="1200" dirty="0" err="1">
                  <a:solidFill>
                    <a:schemeClr val="tx2"/>
                  </a:solidFill>
                  <a:latin typeface="+mn-lt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2699A885-A86E-775F-718E-5651C2FBAD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7709" y="3366702"/>
                <a:ext cx="448841" cy="575542"/>
              </a:xfrm>
              <a:prstGeom prst="rect">
                <a:avLst/>
              </a:prstGeom>
              <a:blipFill>
                <a:blip r:embed="rId3"/>
                <a:stretch>
                  <a:fillRect l="-8108" r="-8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9415C8C1-CADE-CE24-60F2-54D4BB8C9714}"/>
                  </a:ext>
                </a:extLst>
              </p:cNvPr>
              <p:cNvSpPr txBox="1"/>
              <p:nvPr/>
            </p:nvSpPr>
            <p:spPr>
              <a:xfrm>
                <a:off x="7281313" y="3344221"/>
                <a:ext cx="338234" cy="4647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indent="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kern="120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US" sz="2100" kern="1200" dirty="0" err="1">
                  <a:solidFill>
                    <a:schemeClr val="tx2"/>
                  </a:solidFill>
                  <a:latin typeface="+mn-lt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9415C8C1-CADE-CE24-60F2-54D4BB8C97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1313" y="3344221"/>
                <a:ext cx="338234" cy="464743"/>
              </a:xfrm>
              <a:prstGeom prst="rect">
                <a:avLst/>
              </a:prstGeom>
              <a:blipFill>
                <a:blip r:embed="rId4"/>
                <a:stretch>
                  <a:fillRect l="-18519" r="-18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TextBox 62">
            <a:extLst>
              <a:ext uri="{FF2B5EF4-FFF2-40B4-BE49-F238E27FC236}">
                <a16:creationId xmlns:a16="http://schemas.microsoft.com/office/drawing/2014/main" id="{2B86E29A-731C-5A6B-15BC-99A978E2EB1D}"/>
              </a:ext>
            </a:extLst>
          </p:cNvPr>
          <p:cNvSpPr txBox="1"/>
          <p:nvPr/>
        </p:nvSpPr>
        <p:spPr>
          <a:xfrm>
            <a:off x="576943" y="4228108"/>
            <a:ext cx="5671457" cy="332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GB" sz="2400" b="0" i="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SMMLA </a:t>
            </a:r>
            <a:r>
              <a:rPr lang="en-GB" sz="2400" b="0" i="0" dirty="0">
                <a:solidFill>
                  <a:srgbClr val="00C1D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  <a:hlinkClick r:id="rId5" tooltip="Is the name of the SIMD&amp;amp;FP third source and destination register, encoded in the &quot;Rd&quot; field."/>
              </a:rPr>
              <a:t>&lt;Vd&gt;</a:t>
            </a:r>
            <a:r>
              <a:rPr lang="en-GB" sz="2400" b="0" i="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.4S, </a:t>
            </a:r>
            <a:r>
              <a:rPr lang="en-GB" sz="2400" b="0" i="0" dirty="0">
                <a:solidFill>
                  <a:srgbClr val="00C1D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  <a:hlinkClick r:id="rId6" tooltip="Is the name of the first SIMD&amp;amp;FP source register, encoded in the &quot;Rn&quot; field."/>
              </a:rPr>
              <a:t>&lt;Vn&gt;</a:t>
            </a:r>
            <a:r>
              <a:rPr lang="en-GB" sz="2400" b="0" i="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.16B, </a:t>
            </a:r>
            <a:r>
              <a:rPr lang="en-GB" sz="2400" b="0" i="0" dirty="0">
                <a:solidFill>
                  <a:srgbClr val="00C1D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  <a:hlinkClick r:id="rId7" tooltip="Is the name of the second SIMD&amp;amp;FP source register, encoded in the &quot;Rm&quot; field."/>
              </a:rPr>
              <a:t>&lt;Vm&gt;</a:t>
            </a:r>
            <a:r>
              <a:rPr lang="en-GB" sz="2400" b="0" i="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.16B</a:t>
            </a:r>
            <a:endParaRPr lang="en-US" sz="2100" kern="1200" dirty="0" err="1">
              <a:solidFill>
                <a:schemeClr val="tx2"/>
              </a:solidFill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</p:txBody>
      </p:sp>
      <p:sp>
        <p:nvSpPr>
          <p:cNvPr id="64" name="Content Placeholder 3">
            <a:extLst>
              <a:ext uri="{FF2B5EF4-FFF2-40B4-BE49-F238E27FC236}">
                <a16:creationId xmlns:a16="http://schemas.microsoft.com/office/drawing/2014/main" id="{13134D23-6935-3C16-F583-E3952364C383}"/>
              </a:ext>
            </a:extLst>
          </p:cNvPr>
          <p:cNvSpPr txBox="1">
            <a:spLocks/>
          </p:cNvSpPr>
          <p:nvPr/>
        </p:nvSpPr>
        <p:spPr>
          <a:xfrm>
            <a:off x="925513" y="5020954"/>
            <a:ext cx="4647973" cy="116708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8">
                  <a:extLs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</a:buBlip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7278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94710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10">
                  <a:extLs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293178" indent="-17303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518603" indent="-168275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10">
                  <a:extLs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16550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836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122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3408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GB" sz="2000" b="0" i="0" dirty="0">
                <a:solidFill>
                  <a:srgbClr val="00C1D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  <a:hlinkClick r:id="rId5" tooltip="Is the name of the SIMD&amp;amp;FP third source and destination register, encoded in the &quot;Rd&quot; field."/>
              </a:rPr>
              <a:t>&lt;Vd&gt;</a:t>
            </a:r>
            <a:r>
              <a:rPr lang="en-GB" dirty="0">
                <a:solidFill>
                  <a:srgbClr val="00C1D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dirty="0">
                <a:latin typeface="Lato" panose="020F0502020204030203" pitchFamily="34" charset="0"/>
              </a:rPr>
              <a:t>the destination register</a:t>
            </a:r>
          </a:p>
          <a:p>
            <a:pPr lvl="1"/>
            <a:r>
              <a:rPr lang="en-GB" sz="2000" b="0" i="0" dirty="0">
                <a:solidFill>
                  <a:srgbClr val="00C1D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  <a:hlinkClick r:id="rId6" tooltip="Is the name of the first SIMD&amp;amp;FP source register, encoded in the &quot;Rn&quot; field."/>
              </a:rPr>
              <a:t>&lt;Vn&gt;</a:t>
            </a:r>
            <a:r>
              <a:rPr lang="en-GB" sz="2000" b="0" i="0" dirty="0">
                <a:solidFill>
                  <a:srgbClr val="00C1D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dirty="0">
                <a:latin typeface="Lato" panose="020F0502020204030203" pitchFamily="34" charset="0"/>
              </a:rPr>
              <a:t>is the first source register</a:t>
            </a:r>
          </a:p>
          <a:p>
            <a:pPr lvl="1"/>
            <a:r>
              <a:rPr lang="en-GB" sz="2000" b="0" i="0" dirty="0">
                <a:solidFill>
                  <a:srgbClr val="00C1D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  <a:hlinkClick r:id="rId7" tooltip="Is the name of the second SIMD&amp;amp;FP source register, encoded in the &quot;Rm&quot; field."/>
              </a:rPr>
              <a:t>&lt;Vm&gt;</a:t>
            </a:r>
            <a:r>
              <a:rPr lang="en-GB" dirty="0">
                <a:latin typeface="Lato" panose="020F0502020204030203" pitchFamily="34" charset="0"/>
              </a:rPr>
              <a:t>  the second source register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65678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A089FB-5F82-9880-75A7-27FF8AA406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964438-933E-F75B-EA3D-2E5B6EBE13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145" y="478301"/>
            <a:ext cx="11233150" cy="654760"/>
          </a:xfrm>
        </p:spPr>
        <p:txBody>
          <a:bodyPr anchor="ctr">
            <a:normAutofit/>
          </a:bodyPr>
          <a:lstStyle/>
          <a:p>
            <a:r>
              <a:rPr lang="en-GB" dirty="0"/>
              <a:t>Scalable Vector Extension (SVE)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3">
                <a:extLst>
                  <a:ext uri="{FF2B5EF4-FFF2-40B4-BE49-F238E27FC236}">
                    <a16:creationId xmlns:a16="http://schemas.microsoft.com/office/drawing/2014/main" id="{0111B0A2-17B8-E810-086A-C5DA71EDAC0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8145" y="1268560"/>
                <a:ext cx="5414101" cy="6144611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rtl="0" eaLnBrk="1" fontAlgn="base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chemeClr val="accent1"/>
                  </a:buClr>
                  <a:buFontTx/>
                  <a:buBlip>
                    <a:blip r:embed="rId3">
                      <a:extLst>
                        <a:ext uri="{96DAC541-7B7A-43D3-8B79-37D633B846F1}">
                          <asvg:svgBlip xmlns:asvg="http://schemas.microsoft.com/office/drawing/2016/SVG/main" r:embed="rId4"/>
                        </a:ext>
                      </a:extLst>
                    </a:blip>
                  </a:buBlip>
                  <a:defRPr sz="2400" kern="1200">
                    <a:solidFill>
                      <a:schemeClr val="tx2"/>
                    </a:solidFill>
                    <a:latin typeface="+mn-lt"/>
                    <a:ea typeface="ＭＳ Ｐゴシック" charset="0"/>
                    <a:cs typeface="ＭＳ Ｐゴシック" charset="0"/>
                  </a:defRPr>
                </a:lvl1pPr>
                <a:lvl2pPr marL="672783" indent="-166688" algn="l" rtl="0" eaLnBrk="1" fontAlgn="base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Arial" charset="0"/>
                  <a:buChar char="•"/>
                  <a:defRPr sz="2000" kern="1200">
                    <a:solidFill>
                      <a:schemeClr val="tx2"/>
                    </a:solidFill>
                    <a:latin typeface="+mn-lt"/>
                    <a:ea typeface="ＭＳ Ｐゴシック" charset="0"/>
                    <a:cs typeface="+mn-cs"/>
                  </a:defRPr>
                </a:lvl2pPr>
                <a:lvl3pPr marL="947103" indent="-166688" algn="l" rtl="0" eaLnBrk="1" fontAlgn="base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Tx/>
                  <a:buBlip>
                    <a:blip r:embed="rId5">
                      <a:extLst>
                        <a:ext uri="{96DAC541-7B7A-43D3-8B79-37D633B846F1}">
                          <asvg:svgBlip xmlns:asvg="http://schemas.microsoft.com/office/drawing/2016/SVG/main" r:embed="rId6"/>
                        </a:ext>
                      </a:extLst>
                    </a:blip>
                  </a:buBlip>
                  <a:defRPr sz="1800" kern="1200">
                    <a:solidFill>
                      <a:schemeClr val="tx2"/>
                    </a:solidFill>
                    <a:latin typeface="+mn-lt"/>
                    <a:ea typeface="ＭＳ Ｐゴシック" charset="0"/>
                    <a:cs typeface="+mn-cs"/>
                  </a:defRPr>
                </a:lvl3pPr>
                <a:lvl4pPr marL="1293178" indent="-173038" algn="l" rtl="0" eaLnBrk="1" fontAlgn="base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" charset="2"/>
                  <a:buChar char="§"/>
                  <a:defRPr sz="1800" kern="1200">
                    <a:solidFill>
                      <a:schemeClr val="tx2"/>
                    </a:solidFill>
                    <a:latin typeface="+mn-lt"/>
                    <a:ea typeface="ＭＳ Ｐゴシック" charset="0"/>
                    <a:cs typeface="+mn-cs"/>
                  </a:defRPr>
                </a:lvl4pPr>
                <a:lvl5pPr marL="1518603" indent="-168275" algn="l" rtl="0" eaLnBrk="1" fontAlgn="base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Tx/>
                  <a:buBlip>
                    <a:blip r:embed="rId5">
                      <a:extLst>
                        <a:ext uri="{96DAC541-7B7A-43D3-8B79-37D633B846F1}">
                          <asvg:svgBlip xmlns:asvg="http://schemas.microsoft.com/office/drawing/2016/SVG/main" r:embed="rId6"/>
                        </a:ext>
                      </a:extLst>
                    </a:blip>
                  </a:buBlip>
                  <a:defRPr sz="1800" kern="1200">
                    <a:solidFill>
                      <a:schemeClr val="tx2"/>
                    </a:solidFill>
                    <a:latin typeface="+mn-lt"/>
                    <a:ea typeface="ＭＳ Ｐゴシック" charset="0"/>
                    <a:cs typeface="+mn-cs"/>
                  </a:defRPr>
                </a:lvl5pPr>
                <a:lvl6pPr marL="1655064" indent="-164592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" panose="05000000000000000000" pitchFamily="2" charset="2"/>
                  <a:buChar char="§"/>
                  <a:defRPr lang="en-US"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1883664" indent="-164592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Calibri" panose="020F0502020204030204" pitchFamily="34" charset="0"/>
                  <a:buChar char="–"/>
                  <a:defRPr lang="en-US"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112264" indent="-164592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" panose="05000000000000000000" pitchFamily="2" charset="2"/>
                  <a:buChar char="§"/>
                  <a:defRPr lang="en-US"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340864" indent="-164592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Calibri" panose="020F0502020204030204" pitchFamily="34" charset="0"/>
                  <a:buChar char="–"/>
                  <a:defRPr lang="en-US"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GB" sz="2000" dirty="0"/>
                  <a:t>No fixed width (unlike NEON) – the same code can scale from 128 to 2048 bits.</a:t>
                </a:r>
              </a:p>
              <a:p>
                <a:pPr marL="0" indent="0">
                  <a:buNone/>
                </a:pPr>
                <a:endParaRPr lang="en-GB" sz="2000" dirty="0"/>
              </a:p>
              <a:p>
                <a:r>
                  <a:rPr lang="en-GB" sz="2000" dirty="0"/>
                  <a:t>Vector length must be a power of two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2000" dirty="0"/>
                  <a:t> </a:t>
                </a:r>
              </a:p>
              <a:p>
                <a:pPr marL="0" indent="0">
                  <a:buNone/>
                </a:pPr>
                <a:endParaRPr lang="en-GB" sz="2000" dirty="0"/>
              </a:p>
              <a:p>
                <a:r>
                  <a:rPr lang="en-GB" sz="2000" dirty="0"/>
                  <a:t>Guarantees, same implementation can run on different widths of SVE </a:t>
                </a:r>
              </a:p>
              <a:p>
                <a:endParaRPr lang="en-GB" sz="2000" dirty="0"/>
              </a:p>
              <a:p>
                <a:r>
                  <a:rPr lang="en-GB" sz="2000" dirty="0"/>
                  <a:t>SVE Registers (Z0-Z31) shared with NEON (last 128 bits)</a:t>
                </a:r>
              </a:p>
              <a:p>
                <a:endParaRPr lang="en-GB" sz="2000" dirty="0"/>
              </a:p>
              <a:p>
                <a:r>
                  <a:rPr lang="en-GB" sz="2000" dirty="0"/>
                  <a:t>Predicate Registers (P0-P7) Provide fine-grained control over which elements in the vector are active.</a:t>
                </a:r>
                <a:endParaRPr lang="en-US" dirty="0"/>
              </a:p>
            </p:txBody>
          </p:sp>
        </mc:Choice>
        <mc:Fallback xmlns="">
          <p:sp>
            <p:nvSpPr>
              <p:cNvPr id="6" name="Content Placeholder 3">
                <a:extLst>
                  <a:ext uri="{FF2B5EF4-FFF2-40B4-BE49-F238E27FC236}">
                    <a16:creationId xmlns:a16="http://schemas.microsoft.com/office/drawing/2014/main" id="{0111B0A2-17B8-E810-086A-C5DA71EDAC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145" y="1268560"/>
                <a:ext cx="5414101" cy="6144611"/>
              </a:xfrm>
              <a:prstGeom prst="rect">
                <a:avLst/>
              </a:prstGeom>
              <a:blipFill>
                <a:blip r:embed="rId7"/>
                <a:stretch>
                  <a:fillRect t="-1237" r="-11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C16D2544-BEF7-69D3-CE66-1DFEDB03C43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64828" y="507355"/>
            <a:ext cx="3074399" cy="253945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980E478-F33C-9C23-E8A0-C04001F5DDE9}"/>
              </a:ext>
            </a:extLst>
          </p:cNvPr>
          <p:cNvSpPr txBox="1"/>
          <p:nvPr/>
        </p:nvSpPr>
        <p:spPr>
          <a:xfrm>
            <a:off x="5442403" y="3046809"/>
            <a:ext cx="6558734" cy="2908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GB" sz="2100" kern="1200" dirty="0">
                <a:solidFill>
                  <a:schemeClr val="tx2"/>
                </a:solidFill>
                <a:latin typeface="Lato" panose="020F0502020204030203" pitchFamily="34" charset="0"/>
                <a:ea typeface="+mn-ea"/>
                <a:cs typeface="+mn-cs"/>
              </a:rPr>
              <a:t>SVE Registers (Z0-Z31)</a:t>
            </a:r>
            <a:endParaRPr lang="en-US" sz="2100" kern="1200" dirty="0" err="1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A4DC7A-3126-0C04-FBE4-99A2AD73A75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84571" y="3681552"/>
            <a:ext cx="3945980" cy="208418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1DDE77F-48D2-3FF0-9AA5-DCF44B216D3D}"/>
              </a:ext>
            </a:extLst>
          </p:cNvPr>
          <p:cNvSpPr txBox="1"/>
          <p:nvPr/>
        </p:nvSpPr>
        <p:spPr>
          <a:xfrm>
            <a:off x="5633266" y="5879439"/>
            <a:ext cx="6558734" cy="2908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GB" sz="2100" dirty="0">
                <a:solidFill>
                  <a:schemeClr val="tx2"/>
                </a:solidFill>
                <a:latin typeface="Lato" panose="020F0502020204030203" pitchFamily="34" charset="0"/>
                <a:ea typeface="+mn-ea"/>
              </a:rPr>
              <a:t>Predicate</a:t>
            </a:r>
            <a:r>
              <a:rPr lang="en-GB" sz="2100" kern="1200" dirty="0">
                <a:solidFill>
                  <a:schemeClr val="tx2"/>
                </a:solidFill>
                <a:latin typeface="Lato" panose="020F0502020204030203" pitchFamily="34" charset="0"/>
                <a:ea typeface="+mn-ea"/>
                <a:cs typeface="+mn-cs"/>
              </a:rPr>
              <a:t> Registers (P0-P7)</a:t>
            </a:r>
            <a:endParaRPr lang="en-US" sz="2100" kern="1200" dirty="0" err="1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849996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C73107-2F19-5AB1-C481-7E22051EBB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29972D-2A2B-6411-EAAB-C4C072C678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159" y="269580"/>
            <a:ext cx="11233150" cy="654760"/>
          </a:xfrm>
        </p:spPr>
        <p:txBody>
          <a:bodyPr anchor="ctr">
            <a:normAutofit/>
          </a:bodyPr>
          <a:lstStyle/>
          <a:p>
            <a:r>
              <a:rPr lang="en-GB" dirty="0"/>
              <a:t>Scalable Matrix Extension (SME)</a:t>
            </a:r>
            <a:endParaRPr lang="en-US" dirty="0"/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2A2152EA-F480-0110-366B-B8779428F230}"/>
              </a:ext>
            </a:extLst>
          </p:cNvPr>
          <p:cNvSpPr txBox="1">
            <a:spLocks/>
          </p:cNvSpPr>
          <p:nvPr/>
        </p:nvSpPr>
        <p:spPr>
          <a:xfrm>
            <a:off x="459623" y="3823982"/>
            <a:ext cx="4419601" cy="255571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7278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94710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293178" indent="-17303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518603" indent="-168275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16550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836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122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3408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dirty="0"/>
              <a:t>An extension to SVE to operate on matrix tiles </a:t>
            </a:r>
          </a:p>
          <a:p>
            <a:r>
              <a:rPr lang="en-GB" sz="2000" dirty="0"/>
              <a:t>Streaming SVE mode adds new instructions specifically for matrix multiplication</a:t>
            </a:r>
          </a:p>
          <a:p>
            <a:r>
              <a:rPr lang="en-GB" sz="2000" dirty="0"/>
              <a:t>Dedicated matrix tile storage (ZA) array </a:t>
            </a:r>
          </a:p>
          <a:p>
            <a:pPr lvl="1"/>
            <a:r>
              <a:rPr lang="en-GB" sz="1400" dirty="0"/>
              <a:t>Just like SVE, SME has variable length tile vector storage (SVL)</a:t>
            </a:r>
          </a:p>
          <a:p>
            <a:pPr marL="506095" lvl="1" indent="0">
              <a:buNone/>
            </a:pPr>
            <a:endParaRPr lang="en-GB" sz="1400" dirty="0"/>
          </a:p>
          <a:p>
            <a:pPr marL="0" indent="0">
              <a:buNone/>
            </a:pPr>
            <a:endParaRPr lang="en-GB" sz="2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111FFE8-0A2F-E2C9-DCA4-9E06EF9ACB2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84515" y="1026979"/>
            <a:ext cx="1839686" cy="20868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E131E8E-B461-BA54-27A6-F13BFF8D0472}"/>
              </a:ext>
            </a:extLst>
          </p:cNvPr>
          <p:cNvSpPr txBox="1"/>
          <p:nvPr/>
        </p:nvSpPr>
        <p:spPr>
          <a:xfrm>
            <a:off x="838201" y="3227963"/>
            <a:ext cx="4419600" cy="2908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2100" b="1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Matrix </a:t>
            </a:r>
            <a:r>
              <a:rPr lang="en-US" sz="2100" b="1" dirty="0">
                <a:solidFill>
                  <a:schemeClr val="tx2"/>
                </a:solidFill>
                <a:latin typeface="+mn-lt"/>
                <a:ea typeface="+mn-ea"/>
              </a:rPr>
              <a:t>tile storage (ZA Array)</a:t>
            </a:r>
            <a:endParaRPr lang="en-US" sz="2100" b="1" kern="120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2209CF0-A2BB-3C7D-258F-3CE954A5AA9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70920" y="478301"/>
            <a:ext cx="2939870" cy="280527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ontent Placeholder 3">
                <a:extLst>
                  <a:ext uri="{FF2B5EF4-FFF2-40B4-BE49-F238E27FC236}">
                    <a16:creationId xmlns:a16="http://schemas.microsoft.com/office/drawing/2014/main" id="{B6E3F9E3-E1CE-6954-0ACC-390DFD38169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711404" y="3823982"/>
                <a:ext cx="4419601" cy="2555719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rtl="0" eaLnBrk="1" fontAlgn="base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chemeClr val="accent1"/>
                  </a:buClr>
                  <a:buFontTx/>
                  <a:buBlip>
                    <a:blip r:embed="rId3">
                      <a:extLst>
                        <a:ext uri="{96DAC541-7B7A-43D3-8B79-37D633B846F1}">
                          <asvg:svgBlip xmlns:asvg="http://schemas.microsoft.com/office/drawing/2016/SVG/main" r:embed="rId4"/>
                        </a:ext>
                      </a:extLst>
                    </a:blip>
                  </a:buBlip>
                  <a:defRPr sz="2400" kern="1200">
                    <a:solidFill>
                      <a:schemeClr val="tx2"/>
                    </a:solidFill>
                    <a:latin typeface="+mn-lt"/>
                    <a:ea typeface="ＭＳ Ｐゴシック" charset="0"/>
                    <a:cs typeface="ＭＳ Ｐゴシック" charset="0"/>
                  </a:defRPr>
                </a:lvl1pPr>
                <a:lvl2pPr marL="672783" indent="-166688" algn="l" rtl="0" eaLnBrk="1" fontAlgn="base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Arial" charset="0"/>
                  <a:buChar char="•"/>
                  <a:defRPr sz="2000" kern="1200">
                    <a:solidFill>
                      <a:schemeClr val="tx2"/>
                    </a:solidFill>
                    <a:latin typeface="+mn-lt"/>
                    <a:ea typeface="ＭＳ Ｐゴシック" charset="0"/>
                    <a:cs typeface="+mn-cs"/>
                  </a:defRPr>
                </a:lvl2pPr>
                <a:lvl3pPr marL="947103" indent="-166688" algn="l" rtl="0" eaLnBrk="1" fontAlgn="base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Tx/>
                  <a:buBlip>
                    <a:blip r:embed="rId5">
                      <a:extLst>
                        <a:ext uri="{96DAC541-7B7A-43D3-8B79-37D633B846F1}">
                          <asvg:svgBlip xmlns:asvg="http://schemas.microsoft.com/office/drawing/2016/SVG/main" r:embed="rId6"/>
                        </a:ext>
                      </a:extLst>
                    </a:blip>
                  </a:buBlip>
                  <a:defRPr sz="1800" kern="1200">
                    <a:solidFill>
                      <a:schemeClr val="tx2"/>
                    </a:solidFill>
                    <a:latin typeface="+mn-lt"/>
                    <a:ea typeface="ＭＳ Ｐゴシック" charset="0"/>
                    <a:cs typeface="+mn-cs"/>
                  </a:defRPr>
                </a:lvl3pPr>
                <a:lvl4pPr marL="1293178" indent="-173038" algn="l" rtl="0" eaLnBrk="1" fontAlgn="base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" charset="2"/>
                  <a:buChar char="§"/>
                  <a:defRPr sz="1800" kern="1200">
                    <a:solidFill>
                      <a:schemeClr val="tx2"/>
                    </a:solidFill>
                    <a:latin typeface="+mn-lt"/>
                    <a:ea typeface="ＭＳ Ｐゴシック" charset="0"/>
                    <a:cs typeface="+mn-cs"/>
                  </a:defRPr>
                </a:lvl4pPr>
                <a:lvl5pPr marL="1518603" indent="-168275" algn="l" rtl="0" eaLnBrk="1" fontAlgn="base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Tx/>
                  <a:buBlip>
                    <a:blip r:embed="rId5">
                      <a:extLst>
                        <a:ext uri="{96DAC541-7B7A-43D3-8B79-37D633B846F1}">
                          <asvg:svgBlip xmlns:asvg="http://schemas.microsoft.com/office/drawing/2016/SVG/main" r:embed="rId6"/>
                        </a:ext>
                      </a:extLst>
                    </a:blip>
                  </a:buBlip>
                  <a:defRPr sz="1800" kern="1200">
                    <a:solidFill>
                      <a:schemeClr val="tx2"/>
                    </a:solidFill>
                    <a:latin typeface="+mn-lt"/>
                    <a:ea typeface="ＭＳ Ｐゴシック" charset="0"/>
                    <a:cs typeface="+mn-cs"/>
                  </a:defRPr>
                </a:lvl5pPr>
                <a:lvl6pPr marL="1655064" indent="-164592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" panose="05000000000000000000" pitchFamily="2" charset="2"/>
                  <a:buChar char="§"/>
                  <a:defRPr lang="en-US"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1883664" indent="-164592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Calibri" panose="020F0502020204030204" pitchFamily="34" charset="0"/>
                  <a:buChar char="–"/>
                  <a:defRPr lang="en-US"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112264" indent="-164592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" panose="05000000000000000000" pitchFamily="2" charset="2"/>
                  <a:buChar char="§"/>
                  <a:defRPr lang="en-US"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340864" indent="-164592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Calibri" panose="020F0502020204030204" pitchFamily="34" charset="0"/>
                  <a:buChar char="–"/>
                  <a:defRPr lang="en-US"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GB" sz="2000" dirty="0"/>
                  <a:t>Dedicated matrix tile storage (ZA) array </a:t>
                </a:r>
              </a:p>
              <a:p>
                <a:pPr lvl="1"/>
                <a:r>
                  <a:rPr lang="en-GB" sz="1400" dirty="0"/>
                  <a:t>As SVE had an variable length vector (SVL)</a:t>
                </a:r>
              </a:p>
              <a:p>
                <a:pPr lvl="1"/>
                <a:r>
                  <a:rPr lang="en-GB" sz="1400" dirty="0"/>
                  <a:t>SME has variable length tile vector storage (SVL)</a:t>
                </a:r>
              </a:p>
              <a:p>
                <a:pPr marL="0" indent="0">
                  <a:buNone/>
                </a:pPr>
                <a:endParaRPr lang="en-GB" sz="2000" dirty="0"/>
              </a:p>
              <a:p>
                <a:r>
                  <a:rPr lang="en-GB" sz="2000" dirty="0"/>
                  <a:t>SME New instructions</a:t>
                </a:r>
              </a:p>
              <a:p>
                <a:pPr lvl="1"/>
                <a:r>
                  <a:rPr lang="en-GB" sz="1600" dirty="0"/>
                  <a:t>Outer Product (</a:t>
                </a:r>
                <a14:m>
                  <m:oMath xmlns:m="http://schemas.openxmlformats.org/officeDocument/2006/math">
                    <m:r>
                      <a:rPr lang="en-GB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GB" sz="1600" dirty="0"/>
                  <a:t>) operations.</a:t>
                </a:r>
              </a:p>
              <a:p>
                <a:pPr lvl="1"/>
                <a:r>
                  <a:rPr lang="en-GB" sz="1600" dirty="0"/>
                  <a:t>Load/Store and Transposition </a:t>
                </a:r>
              </a:p>
              <a:p>
                <a:pPr lvl="1"/>
                <a:r>
                  <a:rPr lang="en-GB" sz="1600" dirty="0"/>
                  <a:t>Additional Arithmetic and Logical Operations (e.g. zeroing tiles)</a:t>
                </a:r>
              </a:p>
              <a:p>
                <a:endParaRPr lang="en-GB" sz="2000" dirty="0"/>
              </a:p>
            </p:txBody>
          </p:sp>
        </mc:Choice>
        <mc:Fallback xmlns="">
          <p:sp>
            <p:nvSpPr>
              <p:cNvPr id="16" name="Content Placeholder 3">
                <a:extLst>
                  <a:ext uri="{FF2B5EF4-FFF2-40B4-BE49-F238E27FC236}">
                    <a16:creationId xmlns:a16="http://schemas.microsoft.com/office/drawing/2014/main" id="{B6E3F9E3-E1CE-6954-0ACC-390DFD3816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1404" y="3823982"/>
                <a:ext cx="4419601" cy="2555719"/>
              </a:xfrm>
              <a:prstGeom prst="rect">
                <a:avLst/>
              </a:prstGeom>
              <a:blipFill>
                <a:blip r:embed="rId9"/>
                <a:stretch>
                  <a:fillRect t="-2956" r="-3725" b="-9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19ABFD83-51E2-E33F-973C-7DE0391A34F9}"/>
              </a:ext>
            </a:extLst>
          </p:cNvPr>
          <p:cNvSpPr txBox="1"/>
          <p:nvPr/>
        </p:nvSpPr>
        <p:spPr>
          <a:xfrm>
            <a:off x="6711404" y="3227963"/>
            <a:ext cx="2778217" cy="2908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2100" b="1" dirty="0">
                <a:solidFill>
                  <a:schemeClr val="tx2"/>
                </a:solidFill>
                <a:latin typeface="+mn-lt"/>
                <a:ea typeface="+mn-ea"/>
              </a:rPr>
              <a:t>ZA Array memory access</a:t>
            </a:r>
            <a:endParaRPr lang="en-US" sz="2100" b="1" kern="120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C1E48A37-FFB6-2F5F-3498-74C9AC1B7E29}"/>
              </a:ext>
            </a:extLst>
          </p:cNvPr>
          <p:cNvSpPr txBox="1">
            <a:spLocks/>
          </p:cNvSpPr>
          <p:nvPr/>
        </p:nvSpPr>
        <p:spPr>
          <a:xfrm>
            <a:off x="8921205" y="1484628"/>
            <a:ext cx="2619104" cy="132847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7278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94710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293178" indent="-17303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518603" indent="-168275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16550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836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122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3408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ZAOH.B[n</a:t>
            </a:r>
            <a:r>
              <a:rPr lang="en-GB" sz="1600" dirty="0"/>
              <a:t>] accesses the nth row</a:t>
            </a:r>
          </a:p>
          <a:p>
            <a:pPr marL="506095" lvl="1" indent="0">
              <a:buNone/>
            </a:pPr>
            <a:endParaRPr lang="en-GB" sz="1600" dirty="0"/>
          </a:p>
          <a:p>
            <a:pPr lvl="1"/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ZAOV.B[n] </a:t>
            </a:r>
            <a:r>
              <a:rPr lang="en-GB" sz="1600" dirty="0"/>
              <a:t>accesses the nth column</a:t>
            </a:r>
            <a:endParaRPr lang="en-GB" sz="2000" dirty="0"/>
          </a:p>
          <a:p>
            <a:pPr marL="506095" lvl="1" indent="0">
              <a:buNone/>
            </a:pP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7262841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F982C-9EC6-7A11-28A9-2D1C983D9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have covered so far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65ACB4-C035-F331-453E-2EB3FB3BFB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425" y="1171111"/>
            <a:ext cx="6625710" cy="4948335"/>
          </a:xfrm>
        </p:spPr>
        <p:txBody>
          <a:bodyPr/>
          <a:lstStyle/>
          <a:p>
            <a:r>
              <a:rPr lang="en-GB" dirty="0"/>
              <a:t>Algorithmic Optimizations</a:t>
            </a:r>
          </a:p>
          <a:p>
            <a:pPr lvl="1"/>
            <a:r>
              <a:rPr lang="en-GB" b="1" dirty="0"/>
              <a:t>Quantization</a:t>
            </a:r>
            <a:r>
              <a:rPr lang="en-GB" dirty="0"/>
              <a:t> (e.g., INT8) for faster compute</a:t>
            </a:r>
          </a:p>
          <a:p>
            <a:pPr lvl="1"/>
            <a:r>
              <a:rPr lang="en-GB" b="1" dirty="0"/>
              <a:t>Pruning</a:t>
            </a:r>
            <a:r>
              <a:rPr lang="en-GB" dirty="0"/>
              <a:t> to reduce computation &amp; memory footprint</a:t>
            </a:r>
          </a:p>
          <a:p>
            <a:pPr marL="506095" lvl="1" indent="0">
              <a:buNone/>
            </a:pPr>
            <a:endParaRPr lang="en-GB" dirty="0"/>
          </a:p>
          <a:p>
            <a:r>
              <a:rPr lang="en-GB" dirty="0"/>
              <a:t>Implementation Optimizations</a:t>
            </a:r>
          </a:p>
          <a:p>
            <a:pPr lvl="1"/>
            <a:r>
              <a:rPr lang="en-GB" b="1" dirty="0"/>
              <a:t>Loop Tiling &amp; Blocking</a:t>
            </a:r>
            <a:r>
              <a:rPr lang="en-GB" dirty="0"/>
              <a:t> for cache locality</a:t>
            </a:r>
          </a:p>
          <a:p>
            <a:pPr lvl="1"/>
            <a:r>
              <a:rPr lang="en-GB" b="1" dirty="0"/>
              <a:t>Loop Reordering </a:t>
            </a:r>
            <a:r>
              <a:rPr lang="en-GB" dirty="0"/>
              <a:t>for improved memory access pattern</a:t>
            </a:r>
          </a:p>
          <a:p>
            <a:pPr lvl="1"/>
            <a:r>
              <a:rPr lang="en-GB" b="1" dirty="0"/>
              <a:t>Loop Unrolling</a:t>
            </a:r>
            <a:r>
              <a:rPr lang="en-GB" dirty="0"/>
              <a:t> for reduced overhead </a:t>
            </a:r>
          </a:p>
          <a:p>
            <a:pPr lvl="1"/>
            <a:r>
              <a:rPr lang="en-GB" b="1" dirty="0"/>
              <a:t>Multi-Threading</a:t>
            </a:r>
            <a:r>
              <a:rPr lang="en-GB" dirty="0"/>
              <a:t> for core-level parallelism</a:t>
            </a:r>
          </a:p>
          <a:p>
            <a:pPr marL="506095" lvl="1" indent="0">
              <a:buNone/>
            </a:pPr>
            <a:endParaRPr lang="en-GB" dirty="0"/>
          </a:p>
          <a:p>
            <a:r>
              <a:rPr lang="en-GB" dirty="0"/>
              <a:t>ARM Architecture Features</a:t>
            </a:r>
          </a:p>
          <a:p>
            <a:pPr lvl="1"/>
            <a:r>
              <a:rPr lang="en-GB" b="1" dirty="0"/>
              <a:t>NEON</a:t>
            </a:r>
            <a:r>
              <a:rPr lang="en-GB" dirty="0"/>
              <a:t> (SIMD)</a:t>
            </a:r>
          </a:p>
          <a:p>
            <a:pPr lvl="1"/>
            <a:r>
              <a:rPr lang="en-GB" b="1" dirty="0"/>
              <a:t>SVE</a:t>
            </a:r>
            <a:r>
              <a:rPr lang="en-GB" dirty="0"/>
              <a:t> (Scalable Vector Extension)</a:t>
            </a:r>
          </a:p>
          <a:p>
            <a:pPr lvl="1"/>
            <a:r>
              <a:rPr lang="en-GB" b="1" dirty="0"/>
              <a:t>I8MM</a:t>
            </a:r>
            <a:r>
              <a:rPr lang="en-GB" dirty="0"/>
              <a:t> (Integer Matrix Multiply)</a:t>
            </a:r>
          </a:p>
          <a:p>
            <a:pPr lvl="1"/>
            <a:r>
              <a:rPr lang="en-GB" b="1" dirty="0"/>
              <a:t>SME</a:t>
            </a:r>
            <a:r>
              <a:rPr lang="en-GB" dirty="0"/>
              <a:t> (Scalable Matrix Extension)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CE6582-AD29-1F20-10A7-810D1DB19B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1491" y="672306"/>
            <a:ext cx="2872945" cy="10696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FF3A254-0C2A-3911-965E-654CE81CFA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5018" y="2322678"/>
            <a:ext cx="2872945" cy="164008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F03FE52-2B50-5AFD-62A4-6696EFCB57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3063" y="4577531"/>
            <a:ext cx="4791373" cy="15784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D33E5E1-17C6-11B7-B8A4-82AFC686433C}"/>
              </a:ext>
            </a:extLst>
          </p:cNvPr>
          <p:cNvSpPr txBox="1"/>
          <p:nvPr/>
        </p:nvSpPr>
        <p:spPr>
          <a:xfrm>
            <a:off x="8792859" y="1792568"/>
            <a:ext cx="2570207" cy="2908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21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Pruning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5D8767-AA89-C81E-71F3-7C385FD40FF8}"/>
              </a:ext>
            </a:extLst>
          </p:cNvPr>
          <p:cNvSpPr txBox="1"/>
          <p:nvPr/>
        </p:nvSpPr>
        <p:spPr>
          <a:xfrm>
            <a:off x="7356386" y="4054112"/>
            <a:ext cx="2570207" cy="2908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2100" dirty="0">
                <a:solidFill>
                  <a:schemeClr val="tx2"/>
                </a:solidFill>
                <a:latin typeface="+mn-lt"/>
                <a:ea typeface="+mn-ea"/>
              </a:rPr>
              <a:t>Quantization</a:t>
            </a:r>
            <a:endParaRPr lang="en-US" sz="2100" kern="120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F755761-D20C-024D-E305-D2153DB2B767}"/>
              </a:ext>
            </a:extLst>
          </p:cNvPr>
          <p:cNvSpPr txBox="1"/>
          <p:nvPr/>
        </p:nvSpPr>
        <p:spPr>
          <a:xfrm>
            <a:off x="6723063" y="6210798"/>
            <a:ext cx="2570207" cy="2908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21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Loop Tiling </a:t>
            </a:r>
          </a:p>
        </p:txBody>
      </p:sp>
    </p:spTree>
    <p:extLst>
      <p:ext uri="{BB962C8B-B14F-4D97-AF65-F5344CB8AC3E}">
        <p14:creationId xmlns:p14="http://schemas.microsoft.com/office/powerpoint/2010/main" val="34520035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2ED558-CADF-BBBD-783A-BEFDABFB99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2E3A6-466C-812B-4B35-A47543B5DB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647" y="185171"/>
            <a:ext cx="11233150" cy="654760"/>
          </a:xfrm>
        </p:spPr>
        <p:txBody>
          <a:bodyPr anchor="ctr">
            <a:normAutofit/>
          </a:bodyPr>
          <a:lstStyle/>
          <a:p>
            <a:r>
              <a:rPr lang="en-GB" dirty="0"/>
              <a:t>Bringing It All Together in </a:t>
            </a:r>
            <a:r>
              <a:rPr lang="en-GB" dirty="0" err="1"/>
              <a:t>KleidiAI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DDBC83-6297-DB3E-D872-293FFE7A02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647" y="1029589"/>
            <a:ext cx="4599202" cy="4948335"/>
          </a:xfrm>
        </p:spPr>
        <p:txBody>
          <a:bodyPr/>
          <a:lstStyle/>
          <a:p>
            <a:r>
              <a:rPr lang="en-GB" b="1" dirty="0"/>
              <a:t>What is </a:t>
            </a:r>
            <a:r>
              <a:rPr lang="en-GB" b="1" dirty="0" err="1"/>
              <a:t>KleidiAI</a:t>
            </a:r>
            <a:r>
              <a:rPr lang="en-GB" b="1" dirty="0"/>
              <a:t>?</a:t>
            </a:r>
          </a:p>
          <a:p>
            <a:pPr lvl="1"/>
            <a:r>
              <a:rPr lang="en-GB" dirty="0"/>
              <a:t>Open-source library of performance-critical micro-kernels for Arm CPUs</a:t>
            </a:r>
          </a:p>
          <a:p>
            <a:pPr lvl="1"/>
            <a:r>
              <a:rPr lang="en-GB" dirty="0"/>
              <a:t>Designed for easy integration in C/C++ AI/ML frameworks</a:t>
            </a:r>
          </a:p>
          <a:p>
            <a:pPr lvl="1"/>
            <a:r>
              <a:rPr lang="en-GB" dirty="0"/>
              <a:t>Operators are extremely well optimized, written in hand-crafted assembly.</a:t>
            </a:r>
          </a:p>
          <a:p>
            <a:pPr lvl="1"/>
            <a:endParaRPr lang="en-GB" dirty="0"/>
          </a:p>
          <a:p>
            <a:r>
              <a:rPr lang="en-GB" dirty="0" err="1"/>
              <a:t>ukernel</a:t>
            </a:r>
            <a:r>
              <a:rPr lang="en-GB" dirty="0"/>
              <a:t>	</a:t>
            </a:r>
          </a:p>
          <a:p>
            <a:pPr lvl="1"/>
            <a:r>
              <a:rPr lang="en-GB" dirty="0"/>
              <a:t>A number of variants each implemented with different datatype/features (I8MM, SVE, …)</a:t>
            </a:r>
          </a:p>
          <a:p>
            <a:pPr lvl="1"/>
            <a:endParaRPr lang="en-GB" dirty="0"/>
          </a:p>
          <a:p>
            <a:pPr lvl="1"/>
            <a:r>
              <a:rPr lang="en-GB" dirty="0"/>
              <a:t>Can be multithreaded to produce a full Matrix Multiply.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1EDB1A-DC01-4042-79F2-E3A2D86B7A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7270" y="3736537"/>
            <a:ext cx="6439930" cy="24038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411F3B8-DDCE-6A55-7E9C-95C12733B9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7270" y="803057"/>
            <a:ext cx="5142470" cy="224613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50DCC9A-5332-1BE0-00A2-5CAF6AE6FA7A}"/>
              </a:ext>
            </a:extLst>
          </p:cNvPr>
          <p:cNvSpPr txBox="1"/>
          <p:nvPr/>
        </p:nvSpPr>
        <p:spPr>
          <a:xfrm>
            <a:off x="5447270" y="3358333"/>
            <a:ext cx="6551141" cy="2908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21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Packing the weight matrix (</a:t>
            </a:r>
            <a:r>
              <a:rPr lang="en-US" sz="2100" kern="1200" dirty="0" err="1">
                <a:solidFill>
                  <a:schemeClr val="tx2"/>
                </a:solidFill>
                <a:latin typeface="+mn-lt"/>
                <a:ea typeface="+mn-ea"/>
                <a:cs typeface="+mn-cs"/>
              </a:rPr>
              <a:t>rhs</a:t>
            </a:r>
            <a:r>
              <a:rPr lang="en-US" sz="21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) for efficient memory access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81543E-431A-7524-A151-52E135D7EC0B}"/>
              </a:ext>
            </a:extLst>
          </p:cNvPr>
          <p:cNvSpPr txBox="1"/>
          <p:nvPr/>
        </p:nvSpPr>
        <p:spPr>
          <a:xfrm>
            <a:off x="5477132" y="6241319"/>
            <a:ext cx="6304006" cy="2908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2100" dirty="0">
                <a:solidFill>
                  <a:schemeClr val="tx2"/>
                </a:solidFill>
                <a:latin typeface="+mn-lt"/>
                <a:ea typeface="+mn-ea"/>
              </a:rPr>
              <a:t>Run the </a:t>
            </a:r>
            <a:r>
              <a:rPr lang="en-US" sz="2100" dirty="0" err="1">
                <a:solidFill>
                  <a:schemeClr val="tx2"/>
                </a:solidFill>
                <a:latin typeface="+mn-lt"/>
                <a:ea typeface="+mn-ea"/>
              </a:rPr>
              <a:t>KleidiAI</a:t>
            </a:r>
            <a:r>
              <a:rPr lang="en-US" sz="2100" dirty="0">
                <a:solidFill>
                  <a:schemeClr val="tx2"/>
                </a:solidFill>
                <a:latin typeface="+mn-lt"/>
                <a:ea typeface="+mn-ea"/>
              </a:rPr>
              <a:t> </a:t>
            </a:r>
            <a:r>
              <a:rPr lang="en-US" sz="2100" dirty="0" err="1">
                <a:solidFill>
                  <a:schemeClr val="tx2"/>
                </a:solidFill>
                <a:latin typeface="+mn-lt"/>
                <a:ea typeface="+mn-ea"/>
              </a:rPr>
              <a:t>Matmul</a:t>
            </a:r>
            <a:r>
              <a:rPr lang="en-US" sz="2100" dirty="0">
                <a:solidFill>
                  <a:schemeClr val="tx2"/>
                </a:solidFill>
                <a:latin typeface="+mn-lt"/>
                <a:ea typeface="+mn-ea"/>
              </a:rPr>
              <a:t> </a:t>
            </a:r>
            <a:r>
              <a:rPr lang="en-US" sz="2100" dirty="0" err="1">
                <a:solidFill>
                  <a:schemeClr val="tx2"/>
                </a:solidFill>
                <a:latin typeface="+mn-lt"/>
                <a:ea typeface="+mn-ea"/>
              </a:rPr>
              <a:t>ukernel</a:t>
            </a:r>
            <a:endParaRPr lang="en-US" sz="2100" kern="120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12B647-5AC0-F2AF-08E2-098E0AAB0507}"/>
              </a:ext>
            </a:extLst>
          </p:cNvPr>
          <p:cNvSpPr txBox="1"/>
          <p:nvPr/>
        </p:nvSpPr>
        <p:spPr>
          <a:xfrm>
            <a:off x="7655028" y="84196"/>
            <a:ext cx="4343383" cy="24929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0" tIns="0" rIns="0" bIns="0" rtlCol="0" anchor="ctr">
            <a:spAutoFit/>
          </a:bodyPr>
          <a:lstStyle/>
          <a:p>
            <a: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GB" b="1" kern="1200" dirty="0" err="1">
                <a:solidFill>
                  <a:schemeClr val="tx2"/>
                </a:solidFill>
                <a:latin typeface="+mn-lt"/>
                <a:ea typeface="+mn-ea"/>
                <a:cs typeface="+mn-cs"/>
              </a:rPr>
              <a:t>KleidiAI</a:t>
            </a:r>
            <a:r>
              <a:rPr lang="en-GB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: </a:t>
            </a:r>
            <a:r>
              <a:rPr lang="en-GB" kern="1200" dirty="0">
                <a:solidFill>
                  <a:schemeClr val="tx2"/>
                </a:solidFill>
                <a:latin typeface="+mn-lt"/>
                <a:ea typeface="+mn-ea"/>
                <a:cs typeface="+mn-cs"/>
                <a:hlinkClick r:id="rId5"/>
              </a:rPr>
              <a:t>https://gitlab.arm.com/kleidi/kleidiai</a:t>
            </a:r>
            <a:endParaRPr lang="en-GB" kern="120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740655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836573-52CC-B08F-28F3-A3D7714B72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EF3F6-E332-8124-FE65-8C9D8CD899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145" y="478301"/>
            <a:ext cx="11233150" cy="654760"/>
          </a:xfrm>
        </p:spPr>
        <p:txBody>
          <a:bodyPr anchor="ctr">
            <a:normAutofit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1C8318-1D71-BD2B-C5B3-00003143FA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Algorithmic Optimizations</a:t>
            </a:r>
          </a:p>
          <a:p>
            <a:pPr lvl="1"/>
            <a:r>
              <a:rPr lang="en-GB" dirty="0"/>
              <a:t>Linear Quantization reduces model size and improves compute efficiency.</a:t>
            </a:r>
          </a:p>
          <a:p>
            <a:pPr lvl="1"/>
            <a:r>
              <a:rPr lang="en-GB" dirty="0"/>
              <a:t>Network Pruning removes redundant parameters to speed up inference.</a:t>
            </a:r>
          </a:p>
          <a:p>
            <a:pPr marL="506095" lvl="1" indent="0">
              <a:buNone/>
            </a:pPr>
            <a:endParaRPr lang="en-GB" dirty="0"/>
          </a:p>
          <a:p>
            <a:r>
              <a:rPr lang="en-GB" dirty="0"/>
              <a:t>Implementation Techniques</a:t>
            </a:r>
          </a:p>
          <a:p>
            <a:pPr lvl="1"/>
            <a:r>
              <a:rPr lang="en-GB" dirty="0"/>
              <a:t>Loop Tiling, Re-ordering, and Unrolling optimize matrix multiplication performance.</a:t>
            </a:r>
          </a:p>
          <a:p>
            <a:pPr lvl="1"/>
            <a:r>
              <a:rPr lang="en-GB" dirty="0"/>
              <a:t>Multi-threading leverages parallelism for higher throughput.</a:t>
            </a:r>
          </a:p>
          <a:p>
            <a:pPr marL="506095" lvl="1" indent="0">
              <a:buNone/>
            </a:pPr>
            <a:endParaRPr lang="en-GB" dirty="0"/>
          </a:p>
          <a:p>
            <a:r>
              <a:rPr lang="en-GB" dirty="0"/>
              <a:t>Arm CPU SIMD Technologies</a:t>
            </a:r>
          </a:p>
          <a:p>
            <a:pPr lvl="1"/>
            <a:r>
              <a:rPr lang="en-GB" dirty="0"/>
              <a:t>NEON, SVE, I8MM, and SME provide specialized hardware instructions for faster matrix operations.</a:t>
            </a:r>
          </a:p>
          <a:p>
            <a:pPr marL="506095" lvl="1" indent="0">
              <a:buNone/>
            </a:pPr>
            <a:endParaRPr lang="en-GB" dirty="0"/>
          </a:p>
          <a:p>
            <a:r>
              <a:rPr lang="en-GB" dirty="0" err="1"/>
              <a:t>Kleidi</a:t>
            </a:r>
            <a:r>
              <a:rPr lang="en-GB" dirty="0"/>
              <a:t> </a:t>
            </a:r>
            <a:r>
              <a:rPr lang="en-GB" dirty="0" err="1"/>
              <a:t>uKernel</a:t>
            </a:r>
            <a:r>
              <a:rPr lang="en-GB" dirty="0"/>
              <a:t> Integration</a:t>
            </a:r>
          </a:p>
          <a:p>
            <a:pPr lvl="1"/>
            <a:r>
              <a:rPr lang="en-GB" dirty="0"/>
              <a:t>Combining these methods with </a:t>
            </a:r>
            <a:r>
              <a:rPr lang="en-GB" dirty="0" err="1"/>
              <a:t>Kleidi</a:t>
            </a:r>
            <a:r>
              <a:rPr lang="en-GB" dirty="0"/>
              <a:t> µKernel yields maximal CPU inference performance.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39822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7F42B-89C3-8D45-BCF5-65A370DB96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625" y="1457547"/>
            <a:ext cx="5916476" cy="2574186"/>
          </a:xfrm>
        </p:spPr>
        <p:txBody>
          <a:bodyPr/>
          <a:lstStyle/>
          <a:p>
            <a:r>
              <a:rPr lang="en-US" dirty="0"/>
              <a:t>Questions and Discussion</a:t>
            </a:r>
          </a:p>
        </p:txBody>
      </p:sp>
    </p:spTree>
    <p:extLst>
      <p:ext uri="{BB962C8B-B14F-4D97-AF65-F5344CB8AC3E}">
        <p14:creationId xmlns:p14="http://schemas.microsoft.com/office/powerpoint/2010/main" val="33570759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49C65-9D93-0940-A2D2-FDC728ABE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145" y="239404"/>
            <a:ext cx="11233150" cy="654760"/>
          </a:xfrm>
        </p:spPr>
        <p:txBody>
          <a:bodyPr anchor="ctr">
            <a:normAutofit/>
          </a:bodyPr>
          <a:lstStyle/>
          <a:p>
            <a:r>
              <a:rPr lang="en-US" dirty="0"/>
              <a:t>Learning Objectives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339BA7-1D4A-6290-0F5F-AD885D299F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8145" y="894164"/>
            <a:ext cx="8730478" cy="4948335"/>
          </a:xfrm>
        </p:spPr>
        <p:txBody>
          <a:bodyPr/>
          <a:lstStyle/>
          <a:p>
            <a:r>
              <a:rPr lang="en-GB" dirty="0"/>
              <a:t>By the end of this session, you will know how to:</a:t>
            </a:r>
          </a:p>
          <a:p>
            <a:pPr lvl="1"/>
            <a:r>
              <a:rPr lang="en-GB" b="1" dirty="0"/>
              <a:t>Apply algorithmic optimizations</a:t>
            </a:r>
            <a:r>
              <a:rPr lang="en-GB" dirty="0"/>
              <a:t> for CPU inference, including:</a:t>
            </a:r>
          </a:p>
          <a:p>
            <a:pPr lvl="2"/>
            <a:r>
              <a:rPr lang="en-GB" dirty="0"/>
              <a:t>Linear quantization</a:t>
            </a:r>
          </a:p>
          <a:p>
            <a:pPr lvl="2"/>
            <a:r>
              <a:rPr lang="en-GB" dirty="0"/>
              <a:t>Network pruning</a:t>
            </a:r>
          </a:p>
          <a:p>
            <a:pPr marL="780415" lvl="2" indent="0">
              <a:buNone/>
            </a:pPr>
            <a:endParaRPr lang="en-GB" dirty="0"/>
          </a:p>
          <a:p>
            <a:pPr lvl="1"/>
            <a:r>
              <a:rPr lang="en-GB" b="1" dirty="0"/>
              <a:t>Optimize matrix multiplication</a:t>
            </a:r>
            <a:r>
              <a:rPr lang="en-GB" dirty="0"/>
              <a:t> through:</a:t>
            </a:r>
          </a:p>
          <a:p>
            <a:pPr lvl="2"/>
            <a:r>
              <a:rPr lang="en-GB" dirty="0"/>
              <a:t>Loop tiling</a:t>
            </a:r>
          </a:p>
          <a:p>
            <a:pPr lvl="2"/>
            <a:r>
              <a:rPr lang="en-GB" dirty="0"/>
              <a:t>Loop re-ordering</a:t>
            </a:r>
          </a:p>
          <a:p>
            <a:pPr lvl="2"/>
            <a:r>
              <a:rPr lang="en-GB" dirty="0"/>
              <a:t>Loop unrolling</a:t>
            </a:r>
          </a:p>
          <a:p>
            <a:pPr lvl="2"/>
            <a:r>
              <a:rPr lang="en-GB" dirty="0"/>
              <a:t>Multi-threading</a:t>
            </a:r>
          </a:p>
          <a:p>
            <a:pPr marL="780415" lvl="2" indent="0">
              <a:buNone/>
            </a:pPr>
            <a:endParaRPr lang="en-GB" dirty="0"/>
          </a:p>
          <a:p>
            <a:pPr lvl="1"/>
            <a:r>
              <a:rPr lang="en-GB" b="1" dirty="0"/>
              <a:t>Leverage Arm CPU SIMD technologies</a:t>
            </a:r>
            <a:r>
              <a:rPr lang="en-GB" dirty="0"/>
              <a:t> for faster inference:</a:t>
            </a:r>
          </a:p>
          <a:p>
            <a:pPr lvl="2"/>
            <a:r>
              <a:rPr lang="en-GB" dirty="0"/>
              <a:t>NEON</a:t>
            </a:r>
          </a:p>
          <a:p>
            <a:pPr lvl="2"/>
            <a:r>
              <a:rPr lang="en-GB" dirty="0"/>
              <a:t>Scalable Vector Extension (SVE)</a:t>
            </a:r>
          </a:p>
          <a:p>
            <a:pPr lvl="2"/>
            <a:r>
              <a:rPr lang="en-GB" dirty="0"/>
              <a:t>Int8 Matrix Multiply (I8MM)</a:t>
            </a:r>
          </a:p>
          <a:p>
            <a:pPr lvl="2"/>
            <a:r>
              <a:rPr lang="en-GB" dirty="0"/>
              <a:t>Scalable Matrix Extension (SME)</a:t>
            </a:r>
          </a:p>
          <a:p>
            <a:pPr marL="780415" lvl="2" indent="0">
              <a:buNone/>
            </a:pPr>
            <a:endParaRPr lang="en-GB" dirty="0"/>
          </a:p>
          <a:p>
            <a:pPr lvl="1"/>
            <a:r>
              <a:rPr lang="en-GB" b="1" dirty="0"/>
              <a:t>Combine these methods</a:t>
            </a:r>
            <a:r>
              <a:rPr lang="en-GB" dirty="0"/>
              <a:t> with the </a:t>
            </a:r>
            <a:r>
              <a:rPr lang="en-GB" dirty="0" err="1"/>
              <a:t>Kleidi</a:t>
            </a:r>
            <a:r>
              <a:rPr lang="en-GB" dirty="0"/>
              <a:t> </a:t>
            </a:r>
            <a:r>
              <a:rPr lang="en-GB" dirty="0" err="1"/>
              <a:t>uKernel</a:t>
            </a:r>
            <a:r>
              <a:rPr lang="en-GB" dirty="0"/>
              <a:t> to maximize performance.</a:t>
            </a:r>
          </a:p>
        </p:txBody>
      </p:sp>
    </p:spTree>
    <p:extLst>
      <p:ext uri="{BB962C8B-B14F-4D97-AF65-F5344CB8AC3E}">
        <p14:creationId xmlns:p14="http://schemas.microsoft.com/office/powerpoint/2010/main" val="1620405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EB9F1D-C5F3-DED8-25F2-574A185EDE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18BBE7-23E2-07B1-A25D-B48F062FB4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260" y="392437"/>
            <a:ext cx="11233150" cy="654760"/>
          </a:xfrm>
        </p:spPr>
        <p:txBody>
          <a:bodyPr anchor="ctr">
            <a:normAutofit/>
          </a:bodyPr>
          <a:lstStyle/>
          <a:p>
            <a:r>
              <a:rPr lang="en-GB" dirty="0"/>
              <a:t>Linear Quantization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5ADD0B-1336-3908-5FBF-9ED08AF586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425" y="1171111"/>
            <a:ext cx="5625575" cy="2521323"/>
          </a:xfrm>
        </p:spPr>
        <p:txBody>
          <a:bodyPr/>
          <a:lstStyle/>
          <a:p>
            <a:r>
              <a:rPr lang="en-US" b="1" dirty="0"/>
              <a:t>Linear Quantization </a:t>
            </a:r>
            <a:r>
              <a:rPr lang="en-US" dirty="0"/>
              <a:t>maps floating point range to quantized range with an optional offset</a:t>
            </a:r>
          </a:p>
          <a:p>
            <a:r>
              <a:rPr lang="en-US" dirty="0"/>
              <a:t>Quantization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r>
              <a:rPr lang="en-US" dirty="0"/>
              <a:t>Dequantization: 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E44847B-669F-60D9-08BB-FCA2BB95973E}"/>
              </a:ext>
            </a:extLst>
          </p:cNvPr>
          <p:cNvCxnSpPr>
            <a:cxnSpLocks/>
          </p:cNvCxnSpPr>
          <p:nvPr/>
        </p:nvCxnSpPr>
        <p:spPr>
          <a:xfrm>
            <a:off x="6105001" y="3034649"/>
            <a:ext cx="540940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7D6AA84-ADE0-49E6-1108-D745B97F7497}"/>
              </a:ext>
            </a:extLst>
          </p:cNvPr>
          <p:cNvCxnSpPr>
            <a:cxnSpLocks/>
          </p:cNvCxnSpPr>
          <p:nvPr/>
        </p:nvCxnSpPr>
        <p:spPr>
          <a:xfrm>
            <a:off x="7277791" y="5306794"/>
            <a:ext cx="3045128" cy="0"/>
          </a:xfrm>
          <a:prstGeom prst="line">
            <a:avLst/>
          </a:prstGeom>
          <a:ln w="127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EE13218E-EF73-33D0-BC26-B1D12E764109}"/>
              </a:ext>
            </a:extLst>
          </p:cNvPr>
          <p:cNvSpPr/>
          <p:nvPr/>
        </p:nvSpPr>
        <p:spPr>
          <a:xfrm>
            <a:off x="7768701" y="5252756"/>
            <a:ext cx="103909" cy="103909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F98AF97-826F-710B-6215-0B8AD18413C5}"/>
              </a:ext>
            </a:extLst>
          </p:cNvPr>
          <p:cNvSpPr/>
          <p:nvPr/>
        </p:nvSpPr>
        <p:spPr>
          <a:xfrm>
            <a:off x="8096148" y="5252756"/>
            <a:ext cx="103909" cy="103909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2CC4C0D-6F51-7395-1AAC-D7CBAEA8D358}"/>
              </a:ext>
            </a:extLst>
          </p:cNvPr>
          <p:cNvSpPr/>
          <p:nvPr/>
        </p:nvSpPr>
        <p:spPr>
          <a:xfrm>
            <a:off x="8423595" y="5252756"/>
            <a:ext cx="103909" cy="103909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B12419BD-EFEC-4375-FFB6-1670DF423515}"/>
              </a:ext>
            </a:extLst>
          </p:cNvPr>
          <p:cNvSpPr/>
          <p:nvPr/>
        </p:nvSpPr>
        <p:spPr>
          <a:xfrm>
            <a:off x="8748696" y="5252757"/>
            <a:ext cx="103909" cy="103909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22792D1-D516-E974-F253-94119EFEBC89}"/>
              </a:ext>
            </a:extLst>
          </p:cNvPr>
          <p:cNvSpPr/>
          <p:nvPr/>
        </p:nvSpPr>
        <p:spPr>
          <a:xfrm>
            <a:off x="9074970" y="5252759"/>
            <a:ext cx="103909" cy="103909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2BB9390-8D3D-542E-4AAC-8A732B62F7EA}"/>
              </a:ext>
            </a:extLst>
          </p:cNvPr>
          <p:cNvSpPr/>
          <p:nvPr/>
        </p:nvSpPr>
        <p:spPr>
          <a:xfrm>
            <a:off x="9401244" y="5252759"/>
            <a:ext cx="103909" cy="103909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928BCD9-57F0-B5E3-496C-1D758A2A3458}"/>
              </a:ext>
            </a:extLst>
          </p:cNvPr>
          <p:cNvSpPr/>
          <p:nvPr/>
        </p:nvSpPr>
        <p:spPr>
          <a:xfrm>
            <a:off x="9727518" y="5252758"/>
            <a:ext cx="103909" cy="103909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49DD89F-60A1-7BA5-CC7A-002DFE739D21}"/>
              </a:ext>
            </a:extLst>
          </p:cNvPr>
          <p:cNvSpPr/>
          <p:nvPr/>
        </p:nvSpPr>
        <p:spPr>
          <a:xfrm>
            <a:off x="10053792" y="5252757"/>
            <a:ext cx="103909" cy="103909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040F695-EA89-B753-716A-2D5CCC22F09B}"/>
              </a:ext>
            </a:extLst>
          </p:cNvPr>
          <p:cNvSpPr/>
          <p:nvPr/>
        </p:nvSpPr>
        <p:spPr>
          <a:xfrm>
            <a:off x="7441254" y="5252756"/>
            <a:ext cx="103909" cy="103909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C382309-1864-3310-BA3A-EC897702F492}"/>
              </a:ext>
            </a:extLst>
          </p:cNvPr>
          <p:cNvSpPr/>
          <p:nvPr/>
        </p:nvSpPr>
        <p:spPr>
          <a:xfrm>
            <a:off x="6383675" y="2842566"/>
            <a:ext cx="4972595" cy="365760"/>
          </a:xfrm>
          <a:prstGeom prst="rect">
            <a:avLst/>
          </a:prstGeom>
          <a:solidFill>
            <a:srgbClr val="0091BD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C2D34E1-2A8B-9366-1807-859722F80924}"/>
              </a:ext>
            </a:extLst>
          </p:cNvPr>
          <p:cNvSpPr txBox="1"/>
          <p:nvPr/>
        </p:nvSpPr>
        <p:spPr>
          <a:xfrm>
            <a:off x="3030583" y="-818606"/>
            <a:ext cx="65" cy="290849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2700000" scaled="1"/>
            <a:tileRect/>
          </a:gradFill>
        </p:spPr>
        <p:txBody>
          <a:bodyPr wrap="non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endParaRPr lang="en-US" sz="2100" kern="1200" dirty="0" err="1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626405AE-5E28-A8E6-DB18-E4FDD6815FA7}"/>
              </a:ext>
            </a:extLst>
          </p:cNvPr>
          <p:cNvCxnSpPr>
            <a:cxnSpLocks/>
          </p:cNvCxnSpPr>
          <p:nvPr/>
        </p:nvCxnSpPr>
        <p:spPr>
          <a:xfrm>
            <a:off x="9178879" y="2842566"/>
            <a:ext cx="0" cy="36576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8EA4233-9C30-A842-9559-61726AB09D8A}"/>
              </a:ext>
            </a:extLst>
          </p:cNvPr>
          <p:cNvCxnSpPr>
            <a:cxnSpLocks/>
          </p:cNvCxnSpPr>
          <p:nvPr/>
        </p:nvCxnSpPr>
        <p:spPr>
          <a:xfrm>
            <a:off x="6383675" y="3226733"/>
            <a:ext cx="849196" cy="2016812"/>
          </a:xfrm>
          <a:prstGeom prst="line">
            <a:avLst/>
          </a:prstGeom>
          <a:ln w="25400">
            <a:solidFill>
              <a:schemeClr val="accent5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356173D-DDCD-6685-E00E-3B28F79324E7}"/>
              </a:ext>
            </a:extLst>
          </p:cNvPr>
          <p:cNvCxnSpPr>
            <a:cxnSpLocks/>
          </p:cNvCxnSpPr>
          <p:nvPr/>
        </p:nvCxnSpPr>
        <p:spPr>
          <a:xfrm flipH="1">
            <a:off x="10380066" y="3226733"/>
            <a:ext cx="976204" cy="2026023"/>
          </a:xfrm>
          <a:prstGeom prst="line">
            <a:avLst/>
          </a:prstGeom>
          <a:ln w="25400">
            <a:solidFill>
              <a:schemeClr val="accent5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47F4F3E-9F25-F28B-FB5B-5DAD06EC3203}"/>
              </a:ext>
            </a:extLst>
          </p:cNvPr>
          <p:cNvCxnSpPr/>
          <p:nvPr/>
        </p:nvCxnSpPr>
        <p:spPr>
          <a:xfrm flipH="1">
            <a:off x="8809705" y="3226733"/>
            <a:ext cx="369174" cy="1949730"/>
          </a:xfrm>
          <a:prstGeom prst="straightConnector1">
            <a:avLst/>
          </a:prstGeom>
          <a:ln w="127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1DCED9BB-1648-8B19-68D8-4E7418612BC7}"/>
              </a:ext>
            </a:extLst>
          </p:cNvPr>
          <p:cNvSpPr txBox="1"/>
          <p:nvPr/>
        </p:nvSpPr>
        <p:spPr>
          <a:xfrm>
            <a:off x="6383675" y="2835299"/>
            <a:ext cx="2246812" cy="2215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6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Floating Point Range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83D32CA-DF1A-9302-F509-11ADD5B8826A}"/>
                  </a:ext>
                </a:extLst>
              </p:cNvPr>
              <p:cNvSpPr txBox="1"/>
              <p:nvPr/>
            </p:nvSpPr>
            <p:spPr>
              <a:xfrm>
                <a:off x="5614648" y="2871940"/>
                <a:ext cx="261162" cy="4647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indent="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b="0" i="1" kern="1200" smtClean="0">
                          <a:solidFill>
                            <a:srgbClr val="0091BD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𝑟</m:t>
                      </m:r>
                    </m:oMath>
                  </m:oMathPara>
                </a14:m>
                <a:endParaRPr lang="en-US" sz="2800" kern="1200" dirty="0" err="1">
                  <a:solidFill>
                    <a:srgbClr val="0091BD"/>
                  </a:solidFill>
                  <a:latin typeface="+mn-lt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83D32CA-DF1A-9302-F509-11ADD5B882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4648" y="2871940"/>
                <a:ext cx="261162" cy="464743"/>
              </a:xfrm>
              <a:prstGeom prst="rect">
                <a:avLst/>
              </a:prstGeom>
              <a:blipFill>
                <a:blip r:embed="rId3"/>
                <a:stretch>
                  <a:fillRect l="-19048" r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DA84E8D5-732D-2C43-0944-5E82F19AB19C}"/>
                  </a:ext>
                </a:extLst>
              </p:cNvPr>
              <p:cNvSpPr txBox="1"/>
              <p:nvPr/>
            </p:nvSpPr>
            <p:spPr>
              <a:xfrm>
                <a:off x="7109114" y="5453302"/>
                <a:ext cx="711541" cy="6586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indent="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100" b="0" i="1" kern="1200" smtClean="0">
                              <a:solidFill>
                                <a:srgbClr val="C05000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lang="en-GB" sz="2100" b="0" i="1" kern="1200" smtClean="0">
                              <a:solidFill>
                                <a:srgbClr val="C05000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𝑞</m:t>
                          </m:r>
                        </m:e>
                        <m:sub>
                          <m:r>
                            <a:rPr lang="en-GB" sz="2100" b="0" i="1" kern="1200" smtClean="0">
                              <a:solidFill>
                                <a:srgbClr val="C05000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𝑚𝑖𝑛</m:t>
                          </m:r>
                        </m:sub>
                      </m:sSub>
                    </m:oMath>
                  </m:oMathPara>
                </a14:m>
                <a:endParaRPr lang="en-GB" sz="2100" b="0" kern="1200" dirty="0">
                  <a:solidFill>
                    <a:schemeClr val="tx2"/>
                  </a:solidFill>
                  <a:latin typeface="+mn-lt"/>
                  <a:ea typeface="+mn-ea"/>
                  <a:cs typeface="+mn-cs"/>
                </a:endParaRPr>
              </a:p>
              <a:p>
                <a:pPr marL="0" indent="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None/>
                </a:pPr>
                <a:endParaRPr lang="en-US" sz="2100" kern="1200" dirty="0" err="1">
                  <a:solidFill>
                    <a:schemeClr val="tx2"/>
                  </a:solidFill>
                  <a:latin typeface="+mn-lt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DA84E8D5-732D-2C43-0944-5E82F19AB1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9114" y="5453302"/>
                <a:ext cx="711541" cy="65864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F11D74F-EB9E-4A05-26A2-97233F81FFC4}"/>
                  </a:ext>
                </a:extLst>
              </p:cNvPr>
              <p:cNvSpPr txBox="1"/>
              <p:nvPr/>
            </p:nvSpPr>
            <p:spPr>
              <a:xfrm>
                <a:off x="10003152" y="5457086"/>
                <a:ext cx="672428" cy="6586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indent="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100" b="0" i="1" kern="1200" smtClean="0">
                              <a:solidFill>
                                <a:srgbClr val="C05000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lang="en-GB" sz="2100" b="0" i="1" kern="1200" smtClean="0">
                              <a:solidFill>
                                <a:srgbClr val="C05000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𝑞</m:t>
                          </m:r>
                        </m:e>
                        <m:sub>
                          <m:r>
                            <a:rPr lang="en-GB" sz="2100" b="0" i="1" kern="1200" smtClean="0">
                              <a:solidFill>
                                <a:srgbClr val="C05000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𝑚𝑎𝑥</m:t>
                          </m:r>
                        </m:sub>
                      </m:sSub>
                    </m:oMath>
                  </m:oMathPara>
                </a14:m>
                <a:endParaRPr lang="en-GB" sz="2100" b="0" kern="1200" dirty="0">
                  <a:solidFill>
                    <a:schemeClr val="tx2"/>
                  </a:solidFill>
                  <a:latin typeface="+mn-lt"/>
                  <a:ea typeface="+mn-ea"/>
                  <a:cs typeface="+mn-cs"/>
                </a:endParaRPr>
              </a:p>
              <a:p>
                <a:pPr marL="0" indent="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None/>
                </a:pPr>
                <a:endParaRPr lang="en-US" sz="2100" kern="1200" dirty="0" err="1">
                  <a:solidFill>
                    <a:schemeClr val="tx2"/>
                  </a:solidFill>
                  <a:latin typeface="+mn-lt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F11D74F-EB9E-4A05-26A2-97233F81FF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03152" y="5457086"/>
                <a:ext cx="672428" cy="658642"/>
              </a:xfrm>
              <a:prstGeom prst="rect">
                <a:avLst/>
              </a:prstGeom>
              <a:blipFill>
                <a:blip r:embed="rId5"/>
                <a:stretch>
                  <a:fillRect l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725D86A-3204-FD3F-1F27-D52F32848AC1}"/>
                  </a:ext>
                </a:extLst>
              </p:cNvPr>
              <p:cNvSpPr txBox="1"/>
              <p:nvPr/>
            </p:nvSpPr>
            <p:spPr>
              <a:xfrm>
                <a:off x="8126616" y="5498249"/>
                <a:ext cx="813621" cy="6586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indent="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100" b="0" i="1" kern="1200" smtClean="0">
                          <a:solidFill>
                            <a:srgbClr val="C05000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𝑍</m:t>
                      </m:r>
                    </m:oMath>
                  </m:oMathPara>
                </a14:m>
                <a:endParaRPr lang="en-GB" sz="2100" b="0" kern="1200" dirty="0">
                  <a:solidFill>
                    <a:srgbClr val="C05000"/>
                  </a:solidFill>
                  <a:latin typeface="+mn-lt"/>
                  <a:ea typeface="+mn-ea"/>
                  <a:cs typeface="+mn-cs"/>
                </a:endParaRPr>
              </a:p>
              <a:p>
                <a:pPr marL="0" indent="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None/>
                </a:pPr>
                <a:endParaRPr lang="en-US" sz="2100" kern="1200" dirty="0" err="1">
                  <a:solidFill>
                    <a:schemeClr val="tx2"/>
                  </a:solidFill>
                  <a:latin typeface="+mn-lt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725D86A-3204-FD3F-1F27-D52F32848A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6616" y="5498249"/>
                <a:ext cx="813621" cy="65864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12BE0610-CDE9-47E6-54AD-966DCB382418}"/>
                  </a:ext>
                </a:extLst>
              </p:cNvPr>
              <p:cNvSpPr txBox="1"/>
              <p:nvPr/>
            </p:nvSpPr>
            <p:spPr>
              <a:xfrm>
                <a:off x="5640189" y="2463872"/>
                <a:ext cx="1640690" cy="367793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marL="0" indent="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100" b="0" i="1" kern="1200" smtClean="0">
                              <a:solidFill>
                                <a:srgbClr val="0091BD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lang="en-GB" sz="2100" b="0" i="1" kern="1200" smtClean="0">
                              <a:solidFill>
                                <a:srgbClr val="0091BD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𝑟</m:t>
                          </m:r>
                        </m:e>
                        <m:sub>
                          <m:r>
                            <a:rPr lang="en-GB" sz="2100" b="0" i="1" kern="1200" smtClean="0">
                              <a:solidFill>
                                <a:srgbClr val="0091BD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𝑚𝑖𝑛</m:t>
                          </m:r>
                        </m:sub>
                      </m:sSub>
                    </m:oMath>
                  </m:oMathPara>
                </a14:m>
                <a:endParaRPr lang="en-GB" sz="2100" b="0" kern="1200" dirty="0">
                  <a:solidFill>
                    <a:schemeClr val="tx2"/>
                  </a:solidFill>
                  <a:latin typeface="+mn-lt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12BE0610-CDE9-47E6-54AD-966DCB3824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0189" y="2463872"/>
                <a:ext cx="1640690" cy="36779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EC0AAF17-3142-99C7-DE2E-066821F92346}"/>
                  </a:ext>
                </a:extLst>
              </p:cNvPr>
              <p:cNvSpPr txBox="1"/>
              <p:nvPr/>
            </p:nvSpPr>
            <p:spPr>
              <a:xfrm>
                <a:off x="10987836" y="2483234"/>
                <a:ext cx="694357" cy="6586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indent="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100" b="0" i="1" kern="1200" smtClean="0">
                              <a:solidFill>
                                <a:srgbClr val="0091BD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lang="en-GB" sz="2100" b="0" i="1" kern="1200" smtClean="0">
                              <a:solidFill>
                                <a:srgbClr val="0091BD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𝑟</m:t>
                          </m:r>
                        </m:e>
                        <m:sub>
                          <m:r>
                            <a:rPr lang="en-GB" sz="2100" b="0" i="1" kern="1200" smtClean="0">
                              <a:solidFill>
                                <a:srgbClr val="0091BD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𝑚𝑎𝑥</m:t>
                          </m:r>
                        </m:sub>
                      </m:sSub>
                    </m:oMath>
                  </m:oMathPara>
                </a14:m>
                <a:endParaRPr lang="en-GB" sz="2100" b="0" kern="1200" dirty="0">
                  <a:solidFill>
                    <a:schemeClr val="accent2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endParaRPr>
              </a:p>
              <a:p>
                <a:pPr marL="0" indent="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None/>
                </a:pPr>
                <a:endParaRPr lang="en-US" sz="2100" kern="1200" dirty="0" err="1">
                  <a:solidFill>
                    <a:schemeClr val="accent2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EC0AAF17-3142-99C7-DE2E-066821F923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7836" y="2483234"/>
                <a:ext cx="694357" cy="65864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B45BD03-243C-ABB9-95B5-14393DFCD1B1}"/>
                  </a:ext>
                </a:extLst>
              </p:cNvPr>
              <p:cNvSpPr txBox="1"/>
              <p:nvPr/>
            </p:nvSpPr>
            <p:spPr>
              <a:xfrm>
                <a:off x="9066066" y="2517088"/>
                <a:ext cx="209993" cy="367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indent="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100" b="0" i="1" kern="1200" smtClean="0">
                          <a:solidFill>
                            <a:srgbClr val="0091BD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m:oMathPara>
                </a14:m>
                <a:endParaRPr lang="en-US" sz="2100" kern="1200" dirty="0" err="1">
                  <a:solidFill>
                    <a:srgbClr val="0091BD"/>
                  </a:solidFill>
                  <a:latin typeface="+mn-lt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B45BD03-243C-ABB9-95B5-14393DFCD1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6066" y="2517088"/>
                <a:ext cx="209993" cy="367793"/>
              </a:xfrm>
              <a:prstGeom prst="rect">
                <a:avLst/>
              </a:prstGeom>
              <a:blipFill>
                <a:blip r:embed="rId9"/>
                <a:stretch>
                  <a:fillRect l="-27778" t="-3333" r="-2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63E46EB4-047A-806B-1820-9FCCD96AB64D}"/>
                  </a:ext>
                </a:extLst>
              </p:cNvPr>
              <p:cNvSpPr txBox="1"/>
              <p:nvPr/>
            </p:nvSpPr>
            <p:spPr>
              <a:xfrm>
                <a:off x="6588877" y="5072338"/>
                <a:ext cx="286617" cy="4647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indent="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b="0" i="1" kern="1200" smtClean="0">
                          <a:solidFill>
                            <a:srgbClr val="C05000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𝑞</m:t>
                      </m:r>
                    </m:oMath>
                  </m:oMathPara>
                </a14:m>
                <a:endParaRPr lang="en-US" sz="2800" kern="1200" dirty="0" err="1">
                  <a:solidFill>
                    <a:srgbClr val="C05000"/>
                  </a:solidFill>
                  <a:latin typeface="+mn-lt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63E46EB4-047A-806B-1820-9FCCD96AB6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8877" y="5072338"/>
                <a:ext cx="286617" cy="464743"/>
              </a:xfrm>
              <a:prstGeom prst="rect">
                <a:avLst/>
              </a:prstGeom>
              <a:blipFill>
                <a:blip r:embed="rId10"/>
                <a:stretch>
                  <a:fillRect l="-25000" r="-20833" b="-8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39644D13-73FB-A4E6-6122-0C569BB3AC04}"/>
                  </a:ext>
                </a:extLst>
              </p:cNvPr>
              <p:cNvSpPr txBox="1"/>
              <p:nvPr/>
            </p:nvSpPr>
            <p:spPr>
              <a:xfrm>
                <a:off x="2013066" y="6025756"/>
                <a:ext cx="1835759" cy="3539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indent="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2000" i="1" kern="1200" smtClean="0">
                              <a:solidFill>
                                <a:srgbClr val="0091BD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accPr>
                        <m:e>
                          <m:r>
                            <a:rPr lang="en-GB" sz="2000" b="0" i="1" kern="1200" smtClean="0">
                              <a:solidFill>
                                <a:srgbClr val="0091BD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𝑟</m:t>
                          </m:r>
                        </m:e>
                      </m:acc>
                      <m:r>
                        <a:rPr lang="en-GB" sz="2000" b="0" i="1" kern="120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+mn-ea"/>
                        </a:rPr>
                        <m:t>=</m:t>
                      </m:r>
                      <m:d>
                        <m:dPr>
                          <m:ctrlPr>
                            <a:rPr lang="en-GB" sz="2000" b="0" i="1" kern="1200" smtClean="0">
                              <a:solidFill>
                                <a:srgbClr val="C05000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dPr>
                        <m:e>
                          <m:r>
                            <a:rPr lang="en-GB" sz="2000" b="0" i="1" kern="1200" smtClean="0">
                              <a:solidFill>
                                <a:srgbClr val="C05000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𝑞</m:t>
                          </m:r>
                          <m:r>
                            <a:rPr lang="en-GB" sz="2000" b="0" i="1" kern="1200" smtClean="0">
                              <a:solidFill>
                                <a:srgbClr val="C05000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 −</m:t>
                          </m:r>
                          <m:r>
                            <a:rPr lang="en-GB" sz="2000" b="0" i="1" kern="1200" smtClean="0">
                              <a:solidFill>
                                <a:srgbClr val="C05000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𝑍</m:t>
                          </m:r>
                        </m:e>
                      </m:d>
                      <m:r>
                        <a:rPr lang="en-GB" sz="2000" b="0" i="1" kern="1200" smtClean="0">
                          <a:solidFill>
                            <a:srgbClr val="C05000"/>
                          </a:solidFill>
                          <a:latin typeface="Cambria Math" panose="02040503050406030204" pitchFamily="18" charset="0"/>
                          <a:ea typeface="+mn-ea"/>
                        </a:rPr>
                        <m:t> </m:t>
                      </m:r>
                      <m:r>
                        <a:rPr lang="en-GB" sz="20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+mn-ea"/>
                        </a:rPr>
                        <m:t>×</m:t>
                      </m:r>
                      <m:r>
                        <a:rPr lang="en-GB" sz="20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+mn-ea"/>
                        </a:rPr>
                        <m:t> </m:t>
                      </m:r>
                      <m:r>
                        <a:rPr lang="en-GB" sz="2000" b="0" i="1" smtClean="0">
                          <a:solidFill>
                            <a:srgbClr val="0091BD"/>
                          </a:solidFill>
                          <a:latin typeface="Cambria Math" panose="02040503050406030204" pitchFamily="18" charset="0"/>
                          <a:ea typeface="+mn-ea"/>
                        </a:rPr>
                        <m:t>𝑆</m:t>
                      </m:r>
                    </m:oMath>
                  </m:oMathPara>
                </a14:m>
                <a:endParaRPr lang="en-US" sz="2000" kern="1200" dirty="0" err="1">
                  <a:solidFill>
                    <a:schemeClr val="tx2"/>
                  </a:solidFill>
                  <a:latin typeface="+mn-lt"/>
                  <a:ea typeface="+mn-ea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39644D13-73FB-A4E6-6122-0C569BB3AC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3066" y="6025756"/>
                <a:ext cx="1835759" cy="353943"/>
              </a:xfrm>
              <a:prstGeom prst="rect">
                <a:avLst/>
              </a:prstGeom>
              <a:blipFill>
                <a:blip r:embed="rId11"/>
                <a:stretch>
                  <a:fillRect l="-1379" t="-17241" r="-2759" b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TextBox 54">
            <a:extLst>
              <a:ext uri="{FF2B5EF4-FFF2-40B4-BE49-F238E27FC236}">
                <a16:creationId xmlns:a16="http://schemas.microsoft.com/office/drawing/2014/main" id="{C1EEB334-8D26-EBFB-C81F-04458BD14A7F}"/>
              </a:ext>
            </a:extLst>
          </p:cNvPr>
          <p:cNvSpPr txBox="1"/>
          <p:nvPr/>
        </p:nvSpPr>
        <p:spPr>
          <a:xfrm>
            <a:off x="8470902" y="1649128"/>
            <a:ext cx="2283034" cy="2908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21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Floating-point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8319A6A-6B91-5C3C-2B15-6244E5D0DB6A}"/>
              </a:ext>
            </a:extLst>
          </p:cNvPr>
          <p:cNvSpPr txBox="1"/>
          <p:nvPr/>
        </p:nvSpPr>
        <p:spPr>
          <a:xfrm>
            <a:off x="8470902" y="2009379"/>
            <a:ext cx="1749586" cy="2908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2100" dirty="0">
                <a:solidFill>
                  <a:schemeClr val="tx2"/>
                </a:solidFill>
                <a:latin typeface="+mn-lt"/>
                <a:ea typeface="+mn-ea"/>
              </a:rPr>
              <a:t>Integer</a:t>
            </a:r>
            <a:endParaRPr lang="en-US" sz="2100" kern="120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EE3F070B-E47A-9F9C-B00C-43B2E69C5036}"/>
              </a:ext>
            </a:extLst>
          </p:cNvPr>
          <p:cNvSpPr/>
          <p:nvPr/>
        </p:nvSpPr>
        <p:spPr>
          <a:xfrm>
            <a:off x="8070066" y="1712763"/>
            <a:ext cx="223538" cy="19862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BA3641F7-8300-6227-159C-53564B0D8E2F}"/>
              </a:ext>
            </a:extLst>
          </p:cNvPr>
          <p:cNvSpPr/>
          <p:nvPr/>
        </p:nvSpPr>
        <p:spPr>
          <a:xfrm>
            <a:off x="8070066" y="2050688"/>
            <a:ext cx="223538" cy="198629"/>
          </a:xfrm>
          <a:prstGeom prst="rect">
            <a:avLst/>
          </a:prstGeom>
          <a:solidFill>
            <a:srgbClr val="C05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5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09DA7C60-53DF-F7B4-8A10-771B8481DE2A}"/>
                  </a:ext>
                </a:extLst>
              </p:cNvPr>
              <p:cNvSpPr txBox="1"/>
              <p:nvPr/>
            </p:nvSpPr>
            <p:spPr>
              <a:xfrm>
                <a:off x="905943" y="2928078"/>
                <a:ext cx="2214246" cy="59811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eaLnBrk="1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kern="1200" smtClean="0">
                          <a:solidFill>
                            <a:srgbClr val="0091BD"/>
                          </a:solidFill>
                          <a:latin typeface="Cambria Math" panose="02040503050406030204" pitchFamily="18" charset="0"/>
                          <a:ea typeface="+mn-ea"/>
                        </a:rPr>
                        <m:t>𝑆</m:t>
                      </m:r>
                      <m:r>
                        <a:rPr lang="en-GB" sz="2000" b="0" i="1" kern="120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+mn-ea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srgbClr val="0091B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i="1">
                                  <a:solidFill>
                                    <a:srgbClr val="0091BD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GB" sz="2000" i="1">
                                  <a:solidFill>
                                    <a:srgbClr val="0091BD"/>
                                  </a:solidFill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  <m:r>
                            <a:rPr lang="en-GB" sz="2000" i="1">
                              <a:solidFill>
                                <a:srgbClr val="0091BD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sz="2000" i="1">
                                  <a:solidFill>
                                    <a:srgbClr val="0091B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i="1">
                                  <a:solidFill>
                                    <a:srgbClr val="0091BD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GB" sz="2000" i="1">
                                  <a:solidFill>
                                    <a:srgbClr val="0091BD"/>
                                  </a:solidFill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srgbClr val="C05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i="1">
                                  <a:solidFill>
                                    <a:srgbClr val="C0500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GB" sz="2000" i="1">
                                  <a:solidFill>
                                    <a:srgbClr val="C05000"/>
                                  </a:solidFill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  <m:r>
                            <a:rPr lang="en-GB" sz="2000" i="1">
                              <a:solidFill>
                                <a:srgbClr val="C05000"/>
                              </a:solidFill>
                              <a:latin typeface="Cambria Math" panose="02040503050406030204" pitchFamily="18" charset="0"/>
                            </a:rPr>
                            <m:t>− </m:t>
                          </m:r>
                          <m:sSub>
                            <m:sSubPr>
                              <m:ctrlPr>
                                <a:rPr lang="en-GB" sz="2000" i="1">
                                  <a:solidFill>
                                    <a:srgbClr val="C05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i="1">
                                  <a:solidFill>
                                    <a:srgbClr val="C0500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GB" sz="2000" i="1">
                                  <a:solidFill>
                                    <a:srgbClr val="C05000"/>
                                  </a:solidFill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000" kern="1200" dirty="0" err="1">
                  <a:solidFill>
                    <a:schemeClr val="tx2"/>
                  </a:solidFill>
                  <a:latin typeface="+mn-lt"/>
                  <a:ea typeface="+mn-ea"/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09DA7C60-53DF-F7B4-8A10-771B8481DE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943" y="2928078"/>
                <a:ext cx="2214246" cy="598112"/>
              </a:xfrm>
              <a:prstGeom prst="rect">
                <a:avLst/>
              </a:prstGeom>
              <a:blipFill>
                <a:blip r:embed="rId12"/>
                <a:stretch>
                  <a:fillRect t="-4167" b="-104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046032BD-1741-671B-B49A-3F9FFBAC5EA7}"/>
                  </a:ext>
                </a:extLst>
              </p:cNvPr>
              <p:cNvSpPr txBox="1"/>
              <p:nvPr/>
            </p:nvSpPr>
            <p:spPr>
              <a:xfrm>
                <a:off x="994206" y="3634578"/>
                <a:ext cx="2758126" cy="5514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indent="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kern="1200" smtClean="0">
                          <a:solidFill>
                            <a:srgbClr val="C05000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𝑍</m:t>
                      </m:r>
                      <m:r>
                        <a:rPr lang="en-GB" sz="2000" b="0" i="1" kern="120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lang="en-GB" sz="2000" b="0" i="1" kern="120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𝑟𝑜𝑢𝑛𝑑</m:t>
                      </m:r>
                      <m:r>
                        <a:rPr lang="en-GB" sz="2000" b="0" i="1" kern="120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sSub>
                        <m:sSubPr>
                          <m:ctrlPr>
                            <a:rPr lang="en-GB" sz="2000" b="0" i="1" kern="1200" smtClean="0">
                              <a:solidFill>
                                <a:srgbClr val="C05000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lang="en-GB" sz="2000" b="0" i="1" kern="1200" smtClean="0">
                              <a:solidFill>
                                <a:srgbClr val="C05000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𝑞</m:t>
                          </m:r>
                        </m:e>
                        <m:sub>
                          <m:r>
                            <a:rPr lang="en-GB" sz="2000" b="0" i="1" kern="1200" smtClean="0">
                              <a:solidFill>
                                <a:srgbClr val="C05000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𝑚𝑖𝑛</m:t>
                          </m:r>
                        </m:sub>
                      </m:sSub>
                      <m:r>
                        <a:rPr lang="en-GB" sz="2000" b="0" i="1" kern="120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−</m:t>
                      </m:r>
                      <m:f>
                        <m:fPr>
                          <m:ctrlPr>
                            <a:rPr lang="en-GB" sz="2000" b="0" i="1" kern="1200" smtClean="0">
                              <a:solidFill>
                                <a:srgbClr val="0091BD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2000" b="0" i="1" kern="1200" smtClean="0">
                                  <a:solidFill>
                                    <a:srgbClr val="0091BD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lang="en-GB" sz="2000" b="0" i="1" kern="1200" smtClean="0">
                                  <a:solidFill>
                                    <a:srgbClr val="0091BD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GB" sz="2000" b="0" i="1" kern="1200" smtClean="0">
                                  <a:solidFill>
                                    <a:srgbClr val="0091BD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𝑚𝑖𝑛</m:t>
                              </m:r>
                            </m:sub>
                          </m:sSub>
                        </m:num>
                        <m:den>
                          <m:r>
                            <a:rPr lang="en-GB" sz="2000" b="0" i="1" kern="1200" smtClean="0">
                              <a:solidFill>
                                <a:srgbClr val="0091BD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𝑆</m:t>
                          </m:r>
                        </m:den>
                      </m:f>
                      <m:r>
                        <a:rPr lang="en-GB" sz="2000" b="0" i="1" kern="1200" smtClean="0">
                          <a:solidFill>
                            <a:srgbClr val="323E48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lang="en-US" sz="2000" kern="1200" dirty="0" err="1">
                  <a:solidFill>
                    <a:schemeClr val="tx2"/>
                  </a:solidFill>
                  <a:latin typeface="+mn-lt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046032BD-1741-671B-B49A-3F9FFBAC5E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4206" y="3634578"/>
                <a:ext cx="2758126" cy="551433"/>
              </a:xfrm>
              <a:prstGeom prst="rect">
                <a:avLst/>
              </a:prstGeom>
              <a:blipFill>
                <a:blip r:embed="rId13"/>
                <a:stretch>
                  <a:fillRect l="-1835" t="-6818" r="-2752" b="-2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36B626B1-6A2B-F032-2DDB-76EFD02EC43F}"/>
                  </a:ext>
                </a:extLst>
              </p:cNvPr>
              <p:cNvSpPr txBox="1"/>
              <p:nvPr/>
            </p:nvSpPr>
            <p:spPr>
              <a:xfrm>
                <a:off x="994406" y="4278734"/>
                <a:ext cx="4008790" cy="5514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indent="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kern="1200" smtClean="0">
                          <a:solidFill>
                            <a:srgbClr val="C05000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𝑞</m:t>
                      </m:r>
                      <m:r>
                        <a:rPr lang="en-GB" sz="2000" b="0" i="1" kern="120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lang="en-GB" sz="2000" b="0" i="1" kern="120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𝑐𝑙𝑖𝑝</m:t>
                      </m:r>
                      <m:r>
                        <a:rPr lang="en-GB" sz="2000" b="0" i="1" kern="120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r>
                        <a:rPr lang="en-GB" sz="2000" b="0" i="1" kern="120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𝑟𝑜𝑢𝑛𝑑</m:t>
                      </m:r>
                      <m:d>
                        <m:dPr>
                          <m:ctrlPr>
                            <a:rPr lang="en-GB" sz="2000" b="0" i="1" kern="120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GB" sz="2000" b="0" i="1" kern="1200" smtClean="0">
                                  <a:solidFill>
                                    <a:srgbClr val="0091BD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fPr>
                            <m:num>
                              <m:r>
                                <a:rPr lang="en-GB" sz="2000" b="0" i="1" kern="1200" smtClean="0">
                                  <a:solidFill>
                                    <a:srgbClr val="0091BD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𝑟</m:t>
                              </m:r>
                            </m:num>
                            <m:den>
                              <m:r>
                                <a:rPr lang="en-GB" sz="2000" b="0" i="1" kern="1200" smtClean="0">
                                  <a:solidFill>
                                    <a:srgbClr val="0091BD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𝑆</m:t>
                              </m:r>
                            </m:den>
                          </m:f>
                          <m:r>
                            <a:rPr lang="en-GB" sz="2000" b="0" i="1" kern="120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+</m:t>
                          </m:r>
                          <m:r>
                            <a:rPr lang="en-GB" sz="2000" b="0" i="1" kern="1200" smtClean="0">
                              <a:solidFill>
                                <a:srgbClr val="C05000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𝑧</m:t>
                          </m:r>
                          <m:r>
                            <a:rPr lang="en-GB" sz="2000" b="0" i="1" kern="120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GB" sz="2000" b="0" i="1" kern="1200" smtClean="0">
                                  <a:solidFill>
                                    <a:srgbClr val="C05000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lang="en-GB" sz="2000" b="0" i="1" kern="1200" smtClean="0">
                                  <a:solidFill>
                                    <a:srgbClr val="C05000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GB" sz="2000" b="0" i="1" kern="1200" smtClean="0">
                                  <a:solidFill>
                                    <a:srgbClr val="C05000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𝑚𝑖𝑛</m:t>
                              </m:r>
                            </m:sub>
                          </m:sSub>
                          <m:r>
                            <a:rPr lang="en-GB" sz="2000" b="0" i="1" kern="120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GB" sz="2000" b="0" i="1" kern="1200" smtClean="0">
                                  <a:solidFill>
                                    <a:srgbClr val="C05000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lang="en-GB" sz="2000" b="0" i="1" kern="1200" smtClean="0">
                                  <a:solidFill>
                                    <a:srgbClr val="C05000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GB" sz="2000" b="0" i="1" kern="1200" smtClean="0">
                                  <a:solidFill>
                                    <a:srgbClr val="C05000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𝑚𝑎𝑥</m:t>
                              </m:r>
                            </m:sub>
                          </m:sSub>
                        </m:e>
                      </m:d>
                      <m:r>
                        <a:rPr lang="en-GB" sz="2000" b="0" i="1" kern="120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lang="en-US" sz="2000" kern="1200" dirty="0" err="1">
                  <a:solidFill>
                    <a:schemeClr val="tx2"/>
                  </a:solidFill>
                  <a:latin typeface="+mn-lt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36B626B1-6A2B-F032-2DDB-76EFD02EC4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4406" y="4278734"/>
                <a:ext cx="4008790" cy="551433"/>
              </a:xfrm>
              <a:prstGeom prst="rect">
                <a:avLst/>
              </a:prstGeom>
              <a:blipFill>
                <a:blip r:embed="rId14"/>
                <a:stretch>
                  <a:fillRect l="-1262" t="-4444" r="-1577" b="-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550855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49C65-9D93-0940-A2D2-FDC728ABE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Formats on ARM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FFC9BC-8844-6931-9701-275799ACC0FD}"/>
              </a:ext>
            </a:extLst>
          </p:cNvPr>
          <p:cNvSpPr txBox="1">
            <a:spLocks/>
          </p:cNvSpPr>
          <p:nvPr/>
        </p:nvSpPr>
        <p:spPr>
          <a:xfrm>
            <a:off x="479425" y="1119020"/>
            <a:ext cx="9915524" cy="126495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7278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94710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293178" indent="-17303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518603" indent="-168275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16550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836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122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3408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GB" altLang="en-US" b="1" dirty="0"/>
              <a:t>Data Formats</a:t>
            </a:r>
            <a:r>
              <a:rPr lang="en-GB" altLang="en-US" dirty="0"/>
              <a:t> (</a:t>
            </a:r>
            <a:r>
              <a:rPr lang="en-GB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fp32 -&gt; fp16/bfp16 -&gt; int8 -&gt; int4</a:t>
            </a:r>
            <a:r>
              <a:rPr lang="en-GB" altLang="en-US" dirty="0"/>
              <a:t>)</a:t>
            </a:r>
          </a:p>
          <a:p>
            <a:pPr lvl="2"/>
            <a:r>
              <a:rPr lang="en-GB" altLang="en-US" dirty="0"/>
              <a:t> </a:t>
            </a:r>
            <a:r>
              <a:rPr lang="en-GB" dirty="0"/>
              <a:t>Reduces </a:t>
            </a:r>
            <a:r>
              <a:rPr lang="en-GB" b="1" dirty="0"/>
              <a:t>bit width</a:t>
            </a:r>
            <a:r>
              <a:rPr lang="en-GB" dirty="0"/>
              <a:t> of parameters to lower memory and compute cost</a:t>
            </a:r>
            <a:r>
              <a:rPr lang="en-GB" altLang="en-US" dirty="0"/>
              <a:t>. </a:t>
            </a:r>
          </a:p>
          <a:p>
            <a:pPr lvl="2"/>
            <a:r>
              <a:rPr lang="en-GB" altLang="en-US" dirty="0"/>
              <a:t> Reducing</a:t>
            </a:r>
            <a:r>
              <a:rPr lang="en-GB" altLang="en-US" b="1" dirty="0"/>
              <a:t> Bit-widths reduces numerical precision </a:t>
            </a:r>
            <a:r>
              <a:rPr lang="en-GB" altLang="en-US" dirty="0"/>
              <a:t>(the number of representable values) </a:t>
            </a:r>
          </a:p>
          <a:p>
            <a:pPr lvl="2"/>
            <a:r>
              <a:rPr lang="en-GB" altLang="en-US" b="1" dirty="0"/>
              <a:t> Bf16 </a:t>
            </a:r>
            <a:r>
              <a:rPr lang="en-GB" altLang="en-US" dirty="0"/>
              <a:t>has higher </a:t>
            </a:r>
            <a:r>
              <a:rPr lang="en-GB" altLang="en-US" b="1" dirty="0"/>
              <a:t>dynamic range </a:t>
            </a:r>
            <a:r>
              <a:rPr lang="en-GB" altLang="en-US" dirty="0"/>
              <a:t>compared to fp16, and avoids overflow errors</a:t>
            </a: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D7FB0CF3-1D9B-BA5D-C2DF-75A6739C149C}"/>
              </a:ext>
            </a:extLst>
          </p:cNvPr>
          <p:cNvSpPr/>
          <p:nvPr/>
        </p:nvSpPr>
        <p:spPr>
          <a:xfrm>
            <a:off x="1891210" y="2812673"/>
            <a:ext cx="180000" cy="360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3A57F0DD-BFF1-F02E-D8E8-E03546C89414}"/>
              </a:ext>
            </a:extLst>
          </p:cNvPr>
          <p:cNvSpPr/>
          <p:nvPr/>
        </p:nvSpPr>
        <p:spPr>
          <a:xfrm>
            <a:off x="2138707" y="2812673"/>
            <a:ext cx="180000" cy="36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9E86EFB1-D797-F50A-AF45-56EB4278022F}"/>
              </a:ext>
            </a:extLst>
          </p:cNvPr>
          <p:cNvSpPr/>
          <p:nvPr/>
        </p:nvSpPr>
        <p:spPr>
          <a:xfrm>
            <a:off x="2386204" y="2812673"/>
            <a:ext cx="180000" cy="36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3E2150D6-0C05-70C8-B7FA-EC1FDD8BC68A}"/>
              </a:ext>
            </a:extLst>
          </p:cNvPr>
          <p:cNvSpPr/>
          <p:nvPr/>
        </p:nvSpPr>
        <p:spPr>
          <a:xfrm>
            <a:off x="2631147" y="2812673"/>
            <a:ext cx="180000" cy="36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C888C768-FB05-4DFF-D335-D7316FD3CDE2}"/>
              </a:ext>
            </a:extLst>
          </p:cNvPr>
          <p:cNvSpPr/>
          <p:nvPr/>
        </p:nvSpPr>
        <p:spPr>
          <a:xfrm>
            <a:off x="1891210" y="3498978"/>
            <a:ext cx="180000" cy="360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30B8D243-4649-9869-280F-2150F54261C3}"/>
              </a:ext>
            </a:extLst>
          </p:cNvPr>
          <p:cNvSpPr/>
          <p:nvPr/>
        </p:nvSpPr>
        <p:spPr>
          <a:xfrm>
            <a:off x="2138707" y="3498978"/>
            <a:ext cx="180000" cy="36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989595A5-8080-A7B1-C32A-DAA7712C03CE}"/>
              </a:ext>
            </a:extLst>
          </p:cNvPr>
          <p:cNvSpPr/>
          <p:nvPr/>
        </p:nvSpPr>
        <p:spPr>
          <a:xfrm>
            <a:off x="2386204" y="3498978"/>
            <a:ext cx="180000" cy="36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6CBFBFBF-1087-0BCA-7CFE-FD6BE2839A35}"/>
              </a:ext>
            </a:extLst>
          </p:cNvPr>
          <p:cNvSpPr/>
          <p:nvPr/>
        </p:nvSpPr>
        <p:spPr>
          <a:xfrm>
            <a:off x="2631147" y="3498978"/>
            <a:ext cx="180000" cy="36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81D8EF9C-20C9-7FE7-9258-09CC0063FFB6}"/>
              </a:ext>
            </a:extLst>
          </p:cNvPr>
          <p:cNvSpPr/>
          <p:nvPr/>
        </p:nvSpPr>
        <p:spPr>
          <a:xfrm>
            <a:off x="2876090" y="3498978"/>
            <a:ext cx="180000" cy="36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BBBCE733-BB4D-D8A9-EA08-5BCCCFF9E713}"/>
              </a:ext>
            </a:extLst>
          </p:cNvPr>
          <p:cNvSpPr/>
          <p:nvPr/>
        </p:nvSpPr>
        <p:spPr>
          <a:xfrm>
            <a:off x="3123587" y="3498978"/>
            <a:ext cx="180000" cy="36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38E84382-57B9-D538-547D-832E3937B992}"/>
              </a:ext>
            </a:extLst>
          </p:cNvPr>
          <p:cNvSpPr/>
          <p:nvPr/>
        </p:nvSpPr>
        <p:spPr>
          <a:xfrm>
            <a:off x="3371084" y="3498978"/>
            <a:ext cx="180000" cy="36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14EB5AB0-D138-28B6-C5F1-7D45EE141005}"/>
              </a:ext>
            </a:extLst>
          </p:cNvPr>
          <p:cNvSpPr/>
          <p:nvPr/>
        </p:nvSpPr>
        <p:spPr>
          <a:xfrm>
            <a:off x="3616027" y="3498978"/>
            <a:ext cx="180000" cy="36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8A92DE69-0A37-58C0-16E9-B7337C49D01B}"/>
              </a:ext>
            </a:extLst>
          </p:cNvPr>
          <p:cNvSpPr/>
          <p:nvPr/>
        </p:nvSpPr>
        <p:spPr>
          <a:xfrm>
            <a:off x="1891210" y="5045735"/>
            <a:ext cx="180000" cy="360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3F3DF26F-45FB-732D-D4C9-85CE2CB2369C}"/>
              </a:ext>
            </a:extLst>
          </p:cNvPr>
          <p:cNvSpPr/>
          <p:nvPr/>
        </p:nvSpPr>
        <p:spPr>
          <a:xfrm>
            <a:off x="2138707" y="5045735"/>
            <a:ext cx="1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6F0BE21D-21D1-C1E3-B9C7-2A90F0A1F00B}"/>
              </a:ext>
            </a:extLst>
          </p:cNvPr>
          <p:cNvSpPr/>
          <p:nvPr/>
        </p:nvSpPr>
        <p:spPr>
          <a:xfrm>
            <a:off x="2386204" y="5045735"/>
            <a:ext cx="1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83F11E73-9825-83AF-6F1C-D9B2D9CFC3FB}"/>
              </a:ext>
            </a:extLst>
          </p:cNvPr>
          <p:cNvSpPr/>
          <p:nvPr/>
        </p:nvSpPr>
        <p:spPr>
          <a:xfrm>
            <a:off x="2631147" y="5045735"/>
            <a:ext cx="1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8662E3E3-E7DD-2E08-EC40-95B94D0C3F26}"/>
              </a:ext>
            </a:extLst>
          </p:cNvPr>
          <p:cNvSpPr/>
          <p:nvPr/>
        </p:nvSpPr>
        <p:spPr>
          <a:xfrm>
            <a:off x="2876090" y="5045735"/>
            <a:ext cx="1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Rectangle 154">
            <a:extLst>
              <a:ext uri="{FF2B5EF4-FFF2-40B4-BE49-F238E27FC236}">
                <a16:creationId xmlns:a16="http://schemas.microsoft.com/office/drawing/2014/main" id="{8BF48145-0671-0321-FEBF-C0C1D7A51590}"/>
              </a:ext>
            </a:extLst>
          </p:cNvPr>
          <p:cNvSpPr/>
          <p:nvPr/>
        </p:nvSpPr>
        <p:spPr>
          <a:xfrm>
            <a:off x="3123587" y="5045735"/>
            <a:ext cx="1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Rectangle 155">
            <a:extLst>
              <a:ext uri="{FF2B5EF4-FFF2-40B4-BE49-F238E27FC236}">
                <a16:creationId xmlns:a16="http://schemas.microsoft.com/office/drawing/2014/main" id="{DF8378A2-BDBB-99DE-01EF-BA37B53851D1}"/>
              </a:ext>
            </a:extLst>
          </p:cNvPr>
          <p:cNvSpPr/>
          <p:nvPr/>
        </p:nvSpPr>
        <p:spPr>
          <a:xfrm>
            <a:off x="3371084" y="5045735"/>
            <a:ext cx="1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Rectangle 156">
            <a:extLst>
              <a:ext uri="{FF2B5EF4-FFF2-40B4-BE49-F238E27FC236}">
                <a16:creationId xmlns:a16="http://schemas.microsoft.com/office/drawing/2014/main" id="{946EBEDA-28A5-CE01-BF93-CAE2FAE4E2C4}"/>
              </a:ext>
            </a:extLst>
          </p:cNvPr>
          <p:cNvSpPr/>
          <p:nvPr/>
        </p:nvSpPr>
        <p:spPr>
          <a:xfrm>
            <a:off x="3616027" y="5045735"/>
            <a:ext cx="1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9F5E2A3E-A113-B1D7-C206-CB475C7754C9}"/>
              </a:ext>
            </a:extLst>
          </p:cNvPr>
          <p:cNvSpPr/>
          <p:nvPr/>
        </p:nvSpPr>
        <p:spPr>
          <a:xfrm>
            <a:off x="3860970" y="5045735"/>
            <a:ext cx="1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Rectangle 158">
            <a:extLst>
              <a:ext uri="{FF2B5EF4-FFF2-40B4-BE49-F238E27FC236}">
                <a16:creationId xmlns:a16="http://schemas.microsoft.com/office/drawing/2014/main" id="{909E369A-A366-A7EA-476C-39CEFF7FE2E5}"/>
              </a:ext>
            </a:extLst>
          </p:cNvPr>
          <p:cNvSpPr/>
          <p:nvPr/>
        </p:nvSpPr>
        <p:spPr>
          <a:xfrm>
            <a:off x="4108467" y="5045735"/>
            <a:ext cx="180000" cy="36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Rectangle 159">
            <a:extLst>
              <a:ext uri="{FF2B5EF4-FFF2-40B4-BE49-F238E27FC236}">
                <a16:creationId xmlns:a16="http://schemas.microsoft.com/office/drawing/2014/main" id="{44BF8188-E78D-B6A7-9326-0C040DE182EF}"/>
              </a:ext>
            </a:extLst>
          </p:cNvPr>
          <p:cNvSpPr/>
          <p:nvPr/>
        </p:nvSpPr>
        <p:spPr>
          <a:xfrm>
            <a:off x="4355964" y="5045735"/>
            <a:ext cx="180000" cy="36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69BDA9AB-FA23-D311-22EF-CA0149E4BA48}"/>
              </a:ext>
            </a:extLst>
          </p:cNvPr>
          <p:cNvSpPr/>
          <p:nvPr/>
        </p:nvSpPr>
        <p:spPr>
          <a:xfrm>
            <a:off x="4600907" y="5045735"/>
            <a:ext cx="180000" cy="36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5C33F404-5A30-8359-6654-A9E1131C99CB}"/>
              </a:ext>
            </a:extLst>
          </p:cNvPr>
          <p:cNvSpPr/>
          <p:nvPr/>
        </p:nvSpPr>
        <p:spPr>
          <a:xfrm>
            <a:off x="4845850" y="5045735"/>
            <a:ext cx="180000" cy="36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Rectangle 162">
            <a:extLst>
              <a:ext uri="{FF2B5EF4-FFF2-40B4-BE49-F238E27FC236}">
                <a16:creationId xmlns:a16="http://schemas.microsoft.com/office/drawing/2014/main" id="{48BA0626-1DD8-B694-593F-16498CC518CE}"/>
              </a:ext>
            </a:extLst>
          </p:cNvPr>
          <p:cNvSpPr/>
          <p:nvPr/>
        </p:nvSpPr>
        <p:spPr>
          <a:xfrm>
            <a:off x="5093347" y="5045735"/>
            <a:ext cx="180000" cy="36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2580CA74-E773-844A-D506-873E66431767}"/>
              </a:ext>
            </a:extLst>
          </p:cNvPr>
          <p:cNvSpPr/>
          <p:nvPr/>
        </p:nvSpPr>
        <p:spPr>
          <a:xfrm>
            <a:off x="5340844" y="5045735"/>
            <a:ext cx="180000" cy="36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Rectangle 164">
            <a:extLst>
              <a:ext uri="{FF2B5EF4-FFF2-40B4-BE49-F238E27FC236}">
                <a16:creationId xmlns:a16="http://schemas.microsoft.com/office/drawing/2014/main" id="{14C539CD-8F63-56C6-2794-F0FECC983BC3}"/>
              </a:ext>
            </a:extLst>
          </p:cNvPr>
          <p:cNvSpPr/>
          <p:nvPr/>
        </p:nvSpPr>
        <p:spPr>
          <a:xfrm>
            <a:off x="5585787" y="5045735"/>
            <a:ext cx="180000" cy="36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Rectangle 165">
            <a:extLst>
              <a:ext uri="{FF2B5EF4-FFF2-40B4-BE49-F238E27FC236}">
                <a16:creationId xmlns:a16="http://schemas.microsoft.com/office/drawing/2014/main" id="{D46A2851-262B-B88D-1082-A534985E59FB}"/>
              </a:ext>
            </a:extLst>
          </p:cNvPr>
          <p:cNvSpPr/>
          <p:nvPr/>
        </p:nvSpPr>
        <p:spPr>
          <a:xfrm>
            <a:off x="1891210" y="5797264"/>
            <a:ext cx="180000" cy="360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id="{A274AB70-7792-2376-A5AE-3454348E3992}"/>
              </a:ext>
            </a:extLst>
          </p:cNvPr>
          <p:cNvSpPr/>
          <p:nvPr/>
        </p:nvSpPr>
        <p:spPr>
          <a:xfrm>
            <a:off x="2138707" y="5797264"/>
            <a:ext cx="1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Rectangle 167">
            <a:extLst>
              <a:ext uri="{FF2B5EF4-FFF2-40B4-BE49-F238E27FC236}">
                <a16:creationId xmlns:a16="http://schemas.microsoft.com/office/drawing/2014/main" id="{B6D75E74-16F6-9E59-5BEC-39CB51905D8E}"/>
              </a:ext>
            </a:extLst>
          </p:cNvPr>
          <p:cNvSpPr/>
          <p:nvPr/>
        </p:nvSpPr>
        <p:spPr>
          <a:xfrm>
            <a:off x="2386204" y="5797264"/>
            <a:ext cx="1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E01BB166-5C17-7528-91A0-635C0F3D233E}"/>
              </a:ext>
            </a:extLst>
          </p:cNvPr>
          <p:cNvSpPr/>
          <p:nvPr/>
        </p:nvSpPr>
        <p:spPr>
          <a:xfrm>
            <a:off x="2631147" y="5797264"/>
            <a:ext cx="1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245504C9-CF8B-18F6-0E51-0D5E0E22869E}"/>
              </a:ext>
            </a:extLst>
          </p:cNvPr>
          <p:cNvSpPr/>
          <p:nvPr/>
        </p:nvSpPr>
        <p:spPr>
          <a:xfrm>
            <a:off x="2876090" y="5797264"/>
            <a:ext cx="1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Rectangle 170">
            <a:extLst>
              <a:ext uri="{FF2B5EF4-FFF2-40B4-BE49-F238E27FC236}">
                <a16:creationId xmlns:a16="http://schemas.microsoft.com/office/drawing/2014/main" id="{2932EA66-1DE2-9FC1-4B99-96CA13AB2D78}"/>
              </a:ext>
            </a:extLst>
          </p:cNvPr>
          <p:cNvSpPr/>
          <p:nvPr/>
        </p:nvSpPr>
        <p:spPr>
          <a:xfrm>
            <a:off x="3123587" y="5797264"/>
            <a:ext cx="1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Rectangle 171">
            <a:extLst>
              <a:ext uri="{FF2B5EF4-FFF2-40B4-BE49-F238E27FC236}">
                <a16:creationId xmlns:a16="http://schemas.microsoft.com/office/drawing/2014/main" id="{8C3D896F-D1CA-90D6-38F3-815CCF81C702}"/>
              </a:ext>
            </a:extLst>
          </p:cNvPr>
          <p:cNvSpPr/>
          <p:nvPr/>
        </p:nvSpPr>
        <p:spPr>
          <a:xfrm>
            <a:off x="3371084" y="5797264"/>
            <a:ext cx="1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Rectangle 172">
            <a:extLst>
              <a:ext uri="{FF2B5EF4-FFF2-40B4-BE49-F238E27FC236}">
                <a16:creationId xmlns:a16="http://schemas.microsoft.com/office/drawing/2014/main" id="{7DA82E00-3686-99B8-4C17-2FF725B4D458}"/>
              </a:ext>
            </a:extLst>
          </p:cNvPr>
          <p:cNvSpPr/>
          <p:nvPr/>
        </p:nvSpPr>
        <p:spPr>
          <a:xfrm>
            <a:off x="3616027" y="5797264"/>
            <a:ext cx="1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Rectangle 173">
            <a:extLst>
              <a:ext uri="{FF2B5EF4-FFF2-40B4-BE49-F238E27FC236}">
                <a16:creationId xmlns:a16="http://schemas.microsoft.com/office/drawing/2014/main" id="{51A2B7FE-7AE7-4BEB-2EEA-51BB95383969}"/>
              </a:ext>
            </a:extLst>
          </p:cNvPr>
          <p:cNvSpPr/>
          <p:nvPr/>
        </p:nvSpPr>
        <p:spPr>
          <a:xfrm>
            <a:off x="3860970" y="5797264"/>
            <a:ext cx="1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BDCA6C9A-9280-D5FE-4C77-03C7B091E351}"/>
              </a:ext>
            </a:extLst>
          </p:cNvPr>
          <p:cNvSpPr/>
          <p:nvPr/>
        </p:nvSpPr>
        <p:spPr>
          <a:xfrm>
            <a:off x="4108467" y="5797264"/>
            <a:ext cx="180000" cy="36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A1084404-A853-3C98-DEE3-1A52EE057FEC}"/>
              </a:ext>
            </a:extLst>
          </p:cNvPr>
          <p:cNvSpPr/>
          <p:nvPr/>
        </p:nvSpPr>
        <p:spPr>
          <a:xfrm>
            <a:off x="4355964" y="5797264"/>
            <a:ext cx="180000" cy="36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Rectangle 176">
            <a:extLst>
              <a:ext uri="{FF2B5EF4-FFF2-40B4-BE49-F238E27FC236}">
                <a16:creationId xmlns:a16="http://schemas.microsoft.com/office/drawing/2014/main" id="{2FFA6B85-79A3-73E9-D132-3431068FD7B7}"/>
              </a:ext>
            </a:extLst>
          </p:cNvPr>
          <p:cNvSpPr/>
          <p:nvPr/>
        </p:nvSpPr>
        <p:spPr>
          <a:xfrm>
            <a:off x="4600907" y="5797264"/>
            <a:ext cx="180000" cy="36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Rectangle 177">
            <a:extLst>
              <a:ext uri="{FF2B5EF4-FFF2-40B4-BE49-F238E27FC236}">
                <a16:creationId xmlns:a16="http://schemas.microsoft.com/office/drawing/2014/main" id="{6A31E458-5D25-BE89-31D6-CD2D7AC54FD0}"/>
              </a:ext>
            </a:extLst>
          </p:cNvPr>
          <p:cNvSpPr/>
          <p:nvPr/>
        </p:nvSpPr>
        <p:spPr>
          <a:xfrm>
            <a:off x="4845850" y="5797264"/>
            <a:ext cx="180000" cy="36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Rectangle 178">
            <a:extLst>
              <a:ext uri="{FF2B5EF4-FFF2-40B4-BE49-F238E27FC236}">
                <a16:creationId xmlns:a16="http://schemas.microsoft.com/office/drawing/2014/main" id="{045AAD55-404F-5806-EE20-F59EA32C9191}"/>
              </a:ext>
            </a:extLst>
          </p:cNvPr>
          <p:cNvSpPr/>
          <p:nvPr/>
        </p:nvSpPr>
        <p:spPr>
          <a:xfrm>
            <a:off x="5093347" y="5797264"/>
            <a:ext cx="180000" cy="36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Rectangle 179">
            <a:extLst>
              <a:ext uri="{FF2B5EF4-FFF2-40B4-BE49-F238E27FC236}">
                <a16:creationId xmlns:a16="http://schemas.microsoft.com/office/drawing/2014/main" id="{786C4B34-EC74-5808-AD43-3AEDEC6FC12F}"/>
              </a:ext>
            </a:extLst>
          </p:cNvPr>
          <p:cNvSpPr/>
          <p:nvPr/>
        </p:nvSpPr>
        <p:spPr>
          <a:xfrm>
            <a:off x="5340844" y="5797264"/>
            <a:ext cx="180000" cy="36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Rectangle 180">
            <a:extLst>
              <a:ext uri="{FF2B5EF4-FFF2-40B4-BE49-F238E27FC236}">
                <a16:creationId xmlns:a16="http://schemas.microsoft.com/office/drawing/2014/main" id="{07ADB78B-D094-C92F-D5B2-D6EAB4FEC15B}"/>
              </a:ext>
            </a:extLst>
          </p:cNvPr>
          <p:cNvSpPr/>
          <p:nvPr/>
        </p:nvSpPr>
        <p:spPr>
          <a:xfrm>
            <a:off x="5585787" y="5797264"/>
            <a:ext cx="180000" cy="36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Rectangle 181">
            <a:extLst>
              <a:ext uri="{FF2B5EF4-FFF2-40B4-BE49-F238E27FC236}">
                <a16:creationId xmlns:a16="http://schemas.microsoft.com/office/drawing/2014/main" id="{018FF999-C650-D1E1-E047-7C4FAA117308}"/>
              </a:ext>
            </a:extLst>
          </p:cNvPr>
          <p:cNvSpPr/>
          <p:nvPr/>
        </p:nvSpPr>
        <p:spPr>
          <a:xfrm>
            <a:off x="5849539" y="5797264"/>
            <a:ext cx="180000" cy="36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" name="Rectangle 182">
            <a:extLst>
              <a:ext uri="{FF2B5EF4-FFF2-40B4-BE49-F238E27FC236}">
                <a16:creationId xmlns:a16="http://schemas.microsoft.com/office/drawing/2014/main" id="{46B2F6FD-8A28-D9B2-6B96-3EEFB7BC70C4}"/>
              </a:ext>
            </a:extLst>
          </p:cNvPr>
          <p:cNvSpPr/>
          <p:nvPr/>
        </p:nvSpPr>
        <p:spPr>
          <a:xfrm>
            <a:off x="6097036" y="5797264"/>
            <a:ext cx="180000" cy="36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Rectangle 183">
            <a:extLst>
              <a:ext uri="{FF2B5EF4-FFF2-40B4-BE49-F238E27FC236}">
                <a16:creationId xmlns:a16="http://schemas.microsoft.com/office/drawing/2014/main" id="{8CA144E7-16D7-E464-CF3C-C07C22B03029}"/>
              </a:ext>
            </a:extLst>
          </p:cNvPr>
          <p:cNvSpPr/>
          <p:nvPr/>
        </p:nvSpPr>
        <p:spPr>
          <a:xfrm>
            <a:off x="6344533" y="5797264"/>
            <a:ext cx="180000" cy="36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FAC7136A-9568-02DC-2C11-1821C07414E4}"/>
              </a:ext>
            </a:extLst>
          </p:cNvPr>
          <p:cNvSpPr/>
          <p:nvPr/>
        </p:nvSpPr>
        <p:spPr>
          <a:xfrm>
            <a:off x="6589476" y="5797264"/>
            <a:ext cx="180000" cy="36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Rectangle 185">
            <a:extLst>
              <a:ext uri="{FF2B5EF4-FFF2-40B4-BE49-F238E27FC236}">
                <a16:creationId xmlns:a16="http://schemas.microsoft.com/office/drawing/2014/main" id="{D825D9B6-61EC-D624-CC6B-5DC2E4A40300}"/>
              </a:ext>
            </a:extLst>
          </p:cNvPr>
          <p:cNvSpPr/>
          <p:nvPr/>
        </p:nvSpPr>
        <p:spPr>
          <a:xfrm>
            <a:off x="6834419" y="5797264"/>
            <a:ext cx="180000" cy="36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C4816C3A-9449-FE5E-4DA4-FEE3AF82BE1D}"/>
              </a:ext>
            </a:extLst>
          </p:cNvPr>
          <p:cNvSpPr/>
          <p:nvPr/>
        </p:nvSpPr>
        <p:spPr>
          <a:xfrm>
            <a:off x="7081916" y="5797264"/>
            <a:ext cx="180000" cy="36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" name="Rectangle 187">
            <a:extLst>
              <a:ext uri="{FF2B5EF4-FFF2-40B4-BE49-F238E27FC236}">
                <a16:creationId xmlns:a16="http://schemas.microsoft.com/office/drawing/2014/main" id="{ED5D9491-C00B-09C5-30A1-C9B33279037E}"/>
              </a:ext>
            </a:extLst>
          </p:cNvPr>
          <p:cNvSpPr/>
          <p:nvPr/>
        </p:nvSpPr>
        <p:spPr>
          <a:xfrm>
            <a:off x="7329413" y="5797264"/>
            <a:ext cx="180000" cy="36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7B1558FB-8D9F-C9E5-1962-5055FB63D7E3}"/>
              </a:ext>
            </a:extLst>
          </p:cNvPr>
          <p:cNvSpPr/>
          <p:nvPr/>
        </p:nvSpPr>
        <p:spPr>
          <a:xfrm>
            <a:off x="7574356" y="5797264"/>
            <a:ext cx="180000" cy="36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Rectangle 189">
            <a:extLst>
              <a:ext uri="{FF2B5EF4-FFF2-40B4-BE49-F238E27FC236}">
                <a16:creationId xmlns:a16="http://schemas.microsoft.com/office/drawing/2014/main" id="{E1C7453C-29FF-BF4B-DF3B-66A0AD3A63E8}"/>
              </a:ext>
            </a:extLst>
          </p:cNvPr>
          <p:cNvSpPr/>
          <p:nvPr/>
        </p:nvSpPr>
        <p:spPr>
          <a:xfrm>
            <a:off x="7819299" y="5797264"/>
            <a:ext cx="180000" cy="36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Rectangle 190">
            <a:extLst>
              <a:ext uri="{FF2B5EF4-FFF2-40B4-BE49-F238E27FC236}">
                <a16:creationId xmlns:a16="http://schemas.microsoft.com/office/drawing/2014/main" id="{0ACC385F-B927-F60A-F557-024313C7768A}"/>
              </a:ext>
            </a:extLst>
          </p:cNvPr>
          <p:cNvSpPr/>
          <p:nvPr/>
        </p:nvSpPr>
        <p:spPr>
          <a:xfrm>
            <a:off x="8066796" y="5797264"/>
            <a:ext cx="180000" cy="36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" name="Rectangle 191">
            <a:extLst>
              <a:ext uri="{FF2B5EF4-FFF2-40B4-BE49-F238E27FC236}">
                <a16:creationId xmlns:a16="http://schemas.microsoft.com/office/drawing/2014/main" id="{CF16F127-56AE-849C-E840-899B25712AB4}"/>
              </a:ext>
            </a:extLst>
          </p:cNvPr>
          <p:cNvSpPr/>
          <p:nvPr/>
        </p:nvSpPr>
        <p:spPr>
          <a:xfrm>
            <a:off x="8314293" y="5797264"/>
            <a:ext cx="180000" cy="36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F0F8DDB4-68CA-93FC-AB36-D523879AD9E9}"/>
              </a:ext>
            </a:extLst>
          </p:cNvPr>
          <p:cNvSpPr/>
          <p:nvPr/>
        </p:nvSpPr>
        <p:spPr>
          <a:xfrm>
            <a:off x="8559236" y="5797264"/>
            <a:ext cx="180000" cy="36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Rectangle 193">
            <a:extLst>
              <a:ext uri="{FF2B5EF4-FFF2-40B4-BE49-F238E27FC236}">
                <a16:creationId xmlns:a16="http://schemas.microsoft.com/office/drawing/2014/main" id="{F2357269-7484-062F-D44F-F1F9FE984FF6}"/>
              </a:ext>
            </a:extLst>
          </p:cNvPr>
          <p:cNvSpPr/>
          <p:nvPr/>
        </p:nvSpPr>
        <p:spPr>
          <a:xfrm>
            <a:off x="8804179" y="5797264"/>
            <a:ext cx="180000" cy="36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Rectangle 194">
            <a:extLst>
              <a:ext uri="{FF2B5EF4-FFF2-40B4-BE49-F238E27FC236}">
                <a16:creationId xmlns:a16="http://schemas.microsoft.com/office/drawing/2014/main" id="{399B9DC4-D979-458B-9459-0E173A8EBC58}"/>
              </a:ext>
            </a:extLst>
          </p:cNvPr>
          <p:cNvSpPr/>
          <p:nvPr/>
        </p:nvSpPr>
        <p:spPr>
          <a:xfrm>
            <a:off x="9051676" y="5797264"/>
            <a:ext cx="180000" cy="36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C5C16247-2F37-20F3-D4C0-C4EC7FF40771}"/>
              </a:ext>
            </a:extLst>
          </p:cNvPr>
          <p:cNvSpPr/>
          <p:nvPr/>
        </p:nvSpPr>
        <p:spPr>
          <a:xfrm>
            <a:off x="9299173" y="5797264"/>
            <a:ext cx="180000" cy="36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" name="Rectangle 196">
            <a:extLst>
              <a:ext uri="{FF2B5EF4-FFF2-40B4-BE49-F238E27FC236}">
                <a16:creationId xmlns:a16="http://schemas.microsoft.com/office/drawing/2014/main" id="{27DE29E1-E4E7-00CC-8D28-015B2719FBAF}"/>
              </a:ext>
            </a:extLst>
          </p:cNvPr>
          <p:cNvSpPr/>
          <p:nvPr/>
        </p:nvSpPr>
        <p:spPr>
          <a:xfrm>
            <a:off x="9544116" y="5797264"/>
            <a:ext cx="180000" cy="36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57BA2C16-877E-F5D2-7911-02E4A3BCBBC8}"/>
              </a:ext>
            </a:extLst>
          </p:cNvPr>
          <p:cNvSpPr txBox="1"/>
          <p:nvPr/>
        </p:nvSpPr>
        <p:spPr>
          <a:xfrm>
            <a:off x="814918" y="2849481"/>
            <a:ext cx="855105" cy="2908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2100" dirty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i</a:t>
            </a:r>
            <a:r>
              <a:rPr lang="en-US" sz="2100" kern="1200" dirty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nt4</a:t>
            </a: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74F20CE3-3299-C7AF-D756-239030B9BD75}"/>
              </a:ext>
            </a:extLst>
          </p:cNvPr>
          <p:cNvSpPr txBox="1"/>
          <p:nvPr/>
        </p:nvSpPr>
        <p:spPr>
          <a:xfrm>
            <a:off x="787455" y="3539903"/>
            <a:ext cx="855105" cy="2908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2100" dirty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i</a:t>
            </a:r>
            <a:r>
              <a:rPr lang="en-US" sz="2100" kern="1200" dirty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nt8</a:t>
            </a:r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F4CE5196-FCB7-C8AC-4C14-9A57AACD7C3D}"/>
              </a:ext>
            </a:extLst>
          </p:cNvPr>
          <p:cNvSpPr txBox="1"/>
          <p:nvPr/>
        </p:nvSpPr>
        <p:spPr>
          <a:xfrm>
            <a:off x="786197" y="5080310"/>
            <a:ext cx="855105" cy="2908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2100" dirty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fp16</a:t>
            </a:r>
            <a:endParaRPr lang="en-US" sz="2100" kern="1200" dirty="0">
              <a:solidFill>
                <a:schemeClr val="tx2"/>
              </a:solidFill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790AB7E9-6C03-A318-8F0C-39A826EE9B11}"/>
              </a:ext>
            </a:extLst>
          </p:cNvPr>
          <p:cNvSpPr txBox="1"/>
          <p:nvPr/>
        </p:nvSpPr>
        <p:spPr>
          <a:xfrm>
            <a:off x="786198" y="5843699"/>
            <a:ext cx="855105" cy="2908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2100" dirty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fp32</a:t>
            </a:r>
            <a:endParaRPr lang="en-US" sz="2100" kern="1200" dirty="0">
              <a:solidFill>
                <a:schemeClr val="tx2"/>
              </a:solidFill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</p:txBody>
      </p:sp>
      <p:sp>
        <p:nvSpPr>
          <p:cNvPr id="203" name="Rectangle 202">
            <a:extLst>
              <a:ext uri="{FF2B5EF4-FFF2-40B4-BE49-F238E27FC236}">
                <a16:creationId xmlns:a16="http://schemas.microsoft.com/office/drawing/2014/main" id="{75112290-2242-C310-5619-1982E10193C6}"/>
              </a:ext>
            </a:extLst>
          </p:cNvPr>
          <p:cNvSpPr/>
          <p:nvPr/>
        </p:nvSpPr>
        <p:spPr>
          <a:xfrm>
            <a:off x="9989435" y="286241"/>
            <a:ext cx="180000" cy="360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05" name="Content Placeholder 2">
            <a:extLst>
              <a:ext uri="{FF2B5EF4-FFF2-40B4-BE49-F238E27FC236}">
                <a16:creationId xmlns:a16="http://schemas.microsoft.com/office/drawing/2014/main" id="{901CB29E-D430-E9AB-19B0-49502CA1E87D}"/>
              </a:ext>
            </a:extLst>
          </p:cNvPr>
          <p:cNvSpPr txBox="1">
            <a:spLocks/>
          </p:cNvSpPr>
          <p:nvPr/>
        </p:nvSpPr>
        <p:spPr>
          <a:xfrm>
            <a:off x="9891325" y="286241"/>
            <a:ext cx="1456255" cy="38001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7278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94710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293178" indent="-17303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518603" indent="-168275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16550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836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122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3408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06095" lvl="1" indent="0">
              <a:buNone/>
            </a:pPr>
            <a:r>
              <a:rPr lang="en-GB" altLang="en-US" dirty="0"/>
              <a:t>Sign bits </a:t>
            </a:r>
          </a:p>
        </p:txBody>
      </p:sp>
      <p:sp>
        <p:nvSpPr>
          <p:cNvPr id="209" name="Rectangle 208">
            <a:extLst>
              <a:ext uri="{FF2B5EF4-FFF2-40B4-BE49-F238E27FC236}">
                <a16:creationId xmlns:a16="http://schemas.microsoft.com/office/drawing/2014/main" id="{9B0EE823-0788-282A-04BE-701E91765F85}"/>
              </a:ext>
            </a:extLst>
          </p:cNvPr>
          <p:cNvSpPr/>
          <p:nvPr/>
        </p:nvSpPr>
        <p:spPr>
          <a:xfrm>
            <a:off x="9989435" y="1284223"/>
            <a:ext cx="1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10" name="Content Placeholder 2">
            <a:extLst>
              <a:ext uri="{FF2B5EF4-FFF2-40B4-BE49-F238E27FC236}">
                <a16:creationId xmlns:a16="http://schemas.microsoft.com/office/drawing/2014/main" id="{060990AE-B41D-E735-0374-C362DC812774}"/>
              </a:ext>
            </a:extLst>
          </p:cNvPr>
          <p:cNvSpPr txBox="1">
            <a:spLocks/>
          </p:cNvSpPr>
          <p:nvPr/>
        </p:nvSpPr>
        <p:spPr>
          <a:xfrm>
            <a:off x="9882070" y="1284223"/>
            <a:ext cx="2080656" cy="38001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7278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94710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293178" indent="-17303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518603" indent="-168275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16550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836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122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3408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06095" lvl="1" indent="0">
              <a:buNone/>
            </a:pPr>
            <a:r>
              <a:rPr lang="en-GB" altLang="en-US" dirty="0"/>
              <a:t>Exponent bits </a:t>
            </a:r>
          </a:p>
        </p:txBody>
      </p:sp>
      <p:sp>
        <p:nvSpPr>
          <p:cNvPr id="211" name="Rectangle 210">
            <a:extLst>
              <a:ext uri="{FF2B5EF4-FFF2-40B4-BE49-F238E27FC236}">
                <a16:creationId xmlns:a16="http://schemas.microsoft.com/office/drawing/2014/main" id="{B65B2C9E-D3FD-10CB-8734-23A2BB442D87}"/>
              </a:ext>
            </a:extLst>
          </p:cNvPr>
          <p:cNvSpPr/>
          <p:nvPr/>
        </p:nvSpPr>
        <p:spPr>
          <a:xfrm>
            <a:off x="9989435" y="1809341"/>
            <a:ext cx="180000" cy="36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12" name="Content Placeholder 2">
            <a:extLst>
              <a:ext uri="{FF2B5EF4-FFF2-40B4-BE49-F238E27FC236}">
                <a16:creationId xmlns:a16="http://schemas.microsoft.com/office/drawing/2014/main" id="{61783503-6CE1-C730-EC90-63AE6D845C87}"/>
              </a:ext>
            </a:extLst>
          </p:cNvPr>
          <p:cNvSpPr txBox="1">
            <a:spLocks/>
          </p:cNvSpPr>
          <p:nvPr/>
        </p:nvSpPr>
        <p:spPr>
          <a:xfrm>
            <a:off x="9882070" y="1829357"/>
            <a:ext cx="2324875" cy="38001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7278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94710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293178" indent="-17303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518603" indent="-168275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16550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836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122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3408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06095" lvl="1" indent="0">
              <a:buNone/>
            </a:pPr>
            <a:r>
              <a:rPr lang="en-GB" altLang="en-US" dirty="0"/>
              <a:t>Mantissa bits </a:t>
            </a:r>
          </a:p>
        </p:txBody>
      </p:sp>
      <p:sp>
        <p:nvSpPr>
          <p:cNvPr id="213" name="Rectangle 212">
            <a:extLst>
              <a:ext uri="{FF2B5EF4-FFF2-40B4-BE49-F238E27FC236}">
                <a16:creationId xmlns:a16="http://schemas.microsoft.com/office/drawing/2014/main" id="{2E87E563-F43D-5A07-1A01-81267BC3074F}"/>
              </a:ext>
            </a:extLst>
          </p:cNvPr>
          <p:cNvSpPr/>
          <p:nvPr/>
        </p:nvSpPr>
        <p:spPr>
          <a:xfrm>
            <a:off x="9989435" y="779122"/>
            <a:ext cx="180000" cy="36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" name="Content Placeholder 2">
            <a:extLst>
              <a:ext uri="{FF2B5EF4-FFF2-40B4-BE49-F238E27FC236}">
                <a16:creationId xmlns:a16="http://schemas.microsoft.com/office/drawing/2014/main" id="{5E82BC40-40AE-B5A2-7B70-99046AF271F6}"/>
              </a:ext>
            </a:extLst>
          </p:cNvPr>
          <p:cNvSpPr txBox="1">
            <a:spLocks/>
          </p:cNvSpPr>
          <p:nvPr/>
        </p:nvSpPr>
        <p:spPr>
          <a:xfrm>
            <a:off x="9882070" y="779161"/>
            <a:ext cx="1657610" cy="38001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7278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94710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293178" indent="-17303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518603" indent="-168275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16550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836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122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3408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06095" lvl="1" indent="0">
              <a:buNone/>
            </a:pPr>
            <a:r>
              <a:rPr lang="en-GB" altLang="en-US" dirty="0"/>
              <a:t>Value bits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5" name="TextBox 214">
                <a:extLst>
                  <a:ext uri="{FF2B5EF4-FFF2-40B4-BE49-F238E27FC236}">
                    <a16:creationId xmlns:a16="http://schemas.microsoft.com/office/drawing/2014/main" id="{450AC639-05B4-416A-31EA-C3C8E6354CD1}"/>
                  </a:ext>
                </a:extLst>
              </p:cNvPr>
              <p:cNvSpPr txBox="1"/>
              <p:nvPr/>
            </p:nvSpPr>
            <p:spPr>
              <a:xfrm>
                <a:off x="6637819" y="3858978"/>
                <a:ext cx="4767984" cy="177407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indent="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None/>
                </a:pPr>
                <a:r>
                  <a:rPr lang="en-GB" sz="2100" dirty="0">
                    <a:solidFill>
                      <a:schemeClr val="tx2"/>
                    </a:solidFill>
                    <a:latin typeface="+mj-lt"/>
                    <a:ea typeface="+mn-ea"/>
                  </a:rPr>
                  <a:t> </a:t>
                </a:r>
              </a:p>
              <a:p>
                <a:pPr eaLnBrk="1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100" b="0" i="1" kern="1200" dirty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𝑓𝑝</m:t>
                      </m:r>
                      <m:r>
                        <a:rPr lang="en-GB" sz="2100" b="0" i="1" kern="1200" dirty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p>
                        <m:sSupPr>
                          <m:ctrlPr>
                            <a:rPr lang="en-GB" sz="2100" b="0" i="1" kern="1200" dirty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2100" b="0" i="1" kern="1200" dirty="0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lang="en-GB" sz="2100" b="0" i="1" kern="1200" dirty="0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−1</m:t>
                              </m:r>
                            </m:e>
                          </m:d>
                        </m:e>
                        <m:sup>
                          <m:r>
                            <a:rPr lang="en-GB" sz="2100" b="0" i="1" kern="1200" dirty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𝑠𝑖𝑔𝑛</m:t>
                          </m:r>
                        </m:sup>
                      </m:sSup>
                      <m:r>
                        <a:rPr lang="en-GB" sz="2100" b="0" i="1" kern="1200" dirty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GB" sz="2100" b="0" i="1" kern="1200" dirty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lang="en-GB" sz="2100" b="0" i="1" kern="1200" dirty="0" err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𝑀𝑎𝑛𝑡</m:t>
                      </m:r>
                      <m:r>
                        <a:rPr lang="en-GB" sz="2100" b="0" i="1" kern="1200" dirty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lang="en-GB" sz="2100" b="0" i="1" kern="1200" dirty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GB" sz="2100" b="0" i="1" kern="1200" dirty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sSup>
                        <m:sSupPr>
                          <m:ctrlPr>
                            <a:rPr lang="en-GB" sz="2100" b="0" i="1" kern="1200" dirty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lang="en-GB" sz="2100" b="0" i="1" kern="1200" dirty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e>
                        <m:sup>
                          <m:r>
                            <a:rPr lang="en-GB" sz="2100" i="1" dirty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2100" i="1" dirty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𝐸𝑥𝑝</m:t>
                          </m:r>
                          <m:r>
                            <a:rPr lang="en-GB" sz="2100" i="1" dirty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2100" i="1" dirty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𝑏𝑖𝑎𝑠</m:t>
                          </m:r>
                          <m:r>
                            <a:rPr lang="en-GB" sz="2100" i="1" dirty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GB" sz="2100" dirty="0">
                              <a:solidFill>
                                <a:schemeClr val="tx2"/>
                              </a:solidFill>
                            </a:rPr>
                            <m:t> </m:t>
                          </m:r>
                        </m:sup>
                      </m:sSup>
                    </m:oMath>
                  </m:oMathPara>
                </a14:m>
                <a:endParaRPr lang="en-GB" sz="2100" b="0" kern="1200" dirty="0">
                  <a:solidFill>
                    <a:schemeClr val="tx2"/>
                  </a:solidFill>
                  <a:latin typeface="+mn-lt"/>
                  <a:ea typeface="+mn-ea"/>
                  <a:cs typeface="+mn-cs"/>
                </a:endParaRPr>
              </a:p>
              <a:p>
                <a:pPr marL="0" indent="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None/>
                </a:pPr>
                <a:endParaRPr lang="en-GB" sz="2100" b="0" kern="1200" dirty="0">
                  <a:solidFill>
                    <a:schemeClr val="tx2"/>
                  </a:solidFill>
                  <a:latin typeface="+mn-lt"/>
                  <a:ea typeface="+mn-ea"/>
                  <a:cs typeface="+mn-cs"/>
                </a:endParaRPr>
              </a:p>
              <a:p>
                <a:pPr marL="0" indent="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None/>
                </a:pPr>
                <a:endParaRPr lang="en-GB" sz="2100" b="0" kern="1200" dirty="0">
                  <a:solidFill>
                    <a:schemeClr val="tx2"/>
                  </a:solidFill>
                  <a:latin typeface="+mn-lt"/>
                  <a:ea typeface="+mn-ea"/>
                  <a:cs typeface="+mn-cs"/>
                </a:endParaRPr>
              </a:p>
              <a:p>
                <a:pPr marL="0" indent="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None/>
                </a:pPr>
                <a:endParaRPr lang="en-US" sz="2100" kern="1200" dirty="0" err="1">
                  <a:solidFill>
                    <a:schemeClr val="tx2"/>
                  </a:solidFill>
                  <a:latin typeface="+mn-lt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15" name="TextBox 214">
                <a:extLst>
                  <a:ext uri="{FF2B5EF4-FFF2-40B4-BE49-F238E27FC236}">
                    <a16:creationId xmlns:a16="http://schemas.microsoft.com/office/drawing/2014/main" id="{450AC639-05B4-416A-31EA-C3C8E6354C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7819" y="3858978"/>
                <a:ext cx="4767984" cy="17740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6" name="TextBox 215">
                <a:extLst>
                  <a:ext uri="{FF2B5EF4-FFF2-40B4-BE49-F238E27FC236}">
                    <a16:creationId xmlns:a16="http://schemas.microsoft.com/office/drawing/2014/main" id="{73472B9E-3409-1B73-E29F-B8B848F97B4A}"/>
                  </a:ext>
                </a:extLst>
              </p:cNvPr>
              <p:cNvSpPr txBox="1"/>
              <p:nvPr/>
            </p:nvSpPr>
            <p:spPr>
              <a:xfrm>
                <a:off x="6667684" y="3413426"/>
                <a:ext cx="4767984" cy="177144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indent="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None/>
                </a:pPr>
                <a:r>
                  <a:rPr lang="en-GB" sz="2100" dirty="0">
                    <a:solidFill>
                      <a:schemeClr val="tx2"/>
                    </a:solidFill>
                    <a:latin typeface="+mj-lt"/>
                    <a:ea typeface="+mn-ea"/>
                  </a:rPr>
                  <a:t> </a:t>
                </a:r>
              </a:p>
              <a:p>
                <a:pPr eaLnBrk="1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100" b="0" i="1" kern="1200" dirty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𝑖𝑛𝑡</m:t>
                      </m:r>
                      <m:r>
                        <a:rPr lang="en-GB" sz="2100" b="0" i="1" kern="1200" dirty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p>
                        <m:sSupPr>
                          <m:ctrlPr>
                            <a:rPr lang="en-GB" sz="2100" b="0" i="1" kern="1200" dirty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2100" b="0" i="1" kern="1200" dirty="0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lang="en-GB" sz="2100" b="0" i="1" kern="1200" dirty="0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−1</m:t>
                              </m:r>
                            </m:e>
                          </m:d>
                        </m:e>
                        <m:sup>
                          <m:r>
                            <a:rPr lang="en-GB" sz="2100" b="0" i="1" kern="1200" dirty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𝑠𝑖𝑔𝑛</m:t>
                          </m:r>
                        </m:sup>
                      </m:sSup>
                      <m:r>
                        <a:rPr lang="en-GB" sz="2100" b="0" i="1" kern="1200" dirty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 </m:t>
                      </m:r>
                      <m:r>
                        <a:rPr lang="en-GB" sz="2100" b="0" i="1" kern="1200" dirty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𝑉𝑎𝑙𝑢𝑒</m:t>
                      </m:r>
                    </m:oMath>
                  </m:oMathPara>
                </a14:m>
                <a:endParaRPr lang="en-GB" sz="2100" b="0" kern="1200" dirty="0">
                  <a:solidFill>
                    <a:schemeClr val="tx2"/>
                  </a:solidFill>
                  <a:latin typeface="+mn-lt"/>
                  <a:ea typeface="+mn-ea"/>
                  <a:cs typeface="+mn-cs"/>
                </a:endParaRPr>
              </a:p>
              <a:p>
                <a:pPr marL="0" indent="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None/>
                </a:pPr>
                <a:endParaRPr lang="en-GB" sz="2100" b="0" kern="1200" dirty="0">
                  <a:solidFill>
                    <a:schemeClr val="tx2"/>
                  </a:solidFill>
                  <a:latin typeface="+mn-lt"/>
                  <a:ea typeface="+mn-ea"/>
                  <a:cs typeface="+mn-cs"/>
                </a:endParaRPr>
              </a:p>
              <a:p>
                <a:pPr marL="0" indent="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None/>
                </a:pPr>
                <a:endParaRPr lang="en-GB" sz="2100" b="0" kern="1200" dirty="0">
                  <a:solidFill>
                    <a:schemeClr val="tx2"/>
                  </a:solidFill>
                  <a:latin typeface="+mn-lt"/>
                  <a:ea typeface="+mn-ea"/>
                  <a:cs typeface="+mn-cs"/>
                </a:endParaRPr>
              </a:p>
              <a:p>
                <a:pPr marL="0" indent="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None/>
                </a:pPr>
                <a:endParaRPr lang="en-US" sz="2100" kern="1200" dirty="0" err="1">
                  <a:solidFill>
                    <a:schemeClr val="tx2"/>
                  </a:solidFill>
                  <a:latin typeface="+mn-lt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16" name="TextBox 215">
                <a:extLst>
                  <a:ext uri="{FF2B5EF4-FFF2-40B4-BE49-F238E27FC236}">
                    <a16:creationId xmlns:a16="http://schemas.microsoft.com/office/drawing/2014/main" id="{73472B9E-3409-1B73-E29F-B8B848F97B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7684" y="3413426"/>
                <a:ext cx="4767984" cy="177144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F1C7B49C-016C-46BA-DB65-5B40C41EBD1C}"/>
              </a:ext>
            </a:extLst>
          </p:cNvPr>
          <p:cNvSpPr/>
          <p:nvPr/>
        </p:nvSpPr>
        <p:spPr>
          <a:xfrm>
            <a:off x="1891210" y="4299150"/>
            <a:ext cx="180000" cy="360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150B827-98FA-52F4-3114-0974C51781B2}"/>
              </a:ext>
            </a:extLst>
          </p:cNvPr>
          <p:cNvSpPr/>
          <p:nvPr/>
        </p:nvSpPr>
        <p:spPr>
          <a:xfrm>
            <a:off x="2138707" y="4299150"/>
            <a:ext cx="1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82D34F5-46ED-C7AF-FFF3-02B60142AEC1}"/>
              </a:ext>
            </a:extLst>
          </p:cNvPr>
          <p:cNvSpPr/>
          <p:nvPr/>
        </p:nvSpPr>
        <p:spPr>
          <a:xfrm>
            <a:off x="2386204" y="4299150"/>
            <a:ext cx="1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E1DABDC-5C73-B7AD-5312-6F4EE381E3DA}"/>
              </a:ext>
            </a:extLst>
          </p:cNvPr>
          <p:cNvSpPr/>
          <p:nvPr/>
        </p:nvSpPr>
        <p:spPr>
          <a:xfrm>
            <a:off x="2631147" y="4299150"/>
            <a:ext cx="1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10C5713-40F1-2400-6BF1-747BE4CBD5C2}"/>
              </a:ext>
            </a:extLst>
          </p:cNvPr>
          <p:cNvSpPr/>
          <p:nvPr/>
        </p:nvSpPr>
        <p:spPr>
          <a:xfrm>
            <a:off x="2876090" y="4299150"/>
            <a:ext cx="1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4681515-233D-3674-EECB-B5E612AC2327}"/>
              </a:ext>
            </a:extLst>
          </p:cNvPr>
          <p:cNvSpPr/>
          <p:nvPr/>
        </p:nvSpPr>
        <p:spPr>
          <a:xfrm>
            <a:off x="3123587" y="4299150"/>
            <a:ext cx="1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21F5315-69B0-0721-50A1-BACD3891E7B8}"/>
              </a:ext>
            </a:extLst>
          </p:cNvPr>
          <p:cNvSpPr/>
          <p:nvPr/>
        </p:nvSpPr>
        <p:spPr>
          <a:xfrm>
            <a:off x="3371084" y="4299150"/>
            <a:ext cx="180000" cy="36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7DA8C9D-B173-E00F-4DC5-FACA79ACBCBA}"/>
              </a:ext>
            </a:extLst>
          </p:cNvPr>
          <p:cNvSpPr/>
          <p:nvPr/>
        </p:nvSpPr>
        <p:spPr>
          <a:xfrm>
            <a:off x="3616027" y="4299150"/>
            <a:ext cx="180000" cy="36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39E1E0-F9F1-017D-063F-78C3D6A6BD8C}"/>
              </a:ext>
            </a:extLst>
          </p:cNvPr>
          <p:cNvSpPr/>
          <p:nvPr/>
        </p:nvSpPr>
        <p:spPr>
          <a:xfrm>
            <a:off x="3860970" y="4299150"/>
            <a:ext cx="180000" cy="36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C96FC08-F550-894C-C6C8-54C8E4F784E5}"/>
              </a:ext>
            </a:extLst>
          </p:cNvPr>
          <p:cNvSpPr/>
          <p:nvPr/>
        </p:nvSpPr>
        <p:spPr>
          <a:xfrm>
            <a:off x="4108467" y="4299150"/>
            <a:ext cx="180000" cy="36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0A6FE84-4407-E52E-5C01-23D32DB8A026}"/>
              </a:ext>
            </a:extLst>
          </p:cNvPr>
          <p:cNvSpPr/>
          <p:nvPr/>
        </p:nvSpPr>
        <p:spPr>
          <a:xfrm>
            <a:off x="4355964" y="4299150"/>
            <a:ext cx="180000" cy="36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4846931-B592-BCB3-927F-C96B0206730A}"/>
              </a:ext>
            </a:extLst>
          </p:cNvPr>
          <p:cNvSpPr/>
          <p:nvPr/>
        </p:nvSpPr>
        <p:spPr>
          <a:xfrm>
            <a:off x="4600907" y="4299150"/>
            <a:ext cx="180000" cy="36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DBF16FB-EC09-76CC-D6FE-38E84DCD7DF5}"/>
              </a:ext>
            </a:extLst>
          </p:cNvPr>
          <p:cNvSpPr/>
          <p:nvPr/>
        </p:nvSpPr>
        <p:spPr>
          <a:xfrm>
            <a:off x="4845850" y="4299150"/>
            <a:ext cx="180000" cy="36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88F6D53-1807-A438-EE7C-4F90E0DF6F68}"/>
              </a:ext>
            </a:extLst>
          </p:cNvPr>
          <p:cNvSpPr/>
          <p:nvPr/>
        </p:nvSpPr>
        <p:spPr>
          <a:xfrm>
            <a:off x="5093347" y="4299150"/>
            <a:ext cx="180000" cy="36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CC06E78-32C7-2653-7641-DB5C598B53A3}"/>
              </a:ext>
            </a:extLst>
          </p:cNvPr>
          <p:cNvSpPr/>
          <p:nvPr/>
        </p:nvSpPr>
        <p:spPr>
          <a:xfrm>
            <a:off x="5340844" y="4299150"/>
            <a:ext cx="180000" cy="36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1DD7DFD-294C-2569-FE75-93DDD9D650DF}"/>
              </a:ext>
            </a:extLst>
          </p:cNvPr>
          <p:cNvSpPr/>
          <p:nvPr/>
        </p:nvSpPr>
        <p:spPr>
          <a:xfrm>
            <a:off x="5585787" y="4299150"/>
            <a:ext cx="180000" cy="36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DB14228-A8C5-78EE-649D-61AE7C393CC0}"/>
              </a:ext>
            </a:extLst>
          </p:cNvPr>
          <p:cNvSpPr txBox="1"/>
          <p:nvPr/>
        </p:nvSpPr>
        <p:spPr>
          <a:xfrm>
            <a:off x="785735" y="4337867"/>
            <a:ext cx="855105" cy="2908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2100" dirty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bf16</a:t>
            </a:r>
            <a:endParaRPr lang="en-US" sz="2100" kern="1200" dirty="0">
              <a:solidFill>
                <a:schemeClr val="tx2"/>
              </a:solidFill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04242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2EDC72-9FC2-C94B-0D0A-3A842F9301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920071-2F16-6D55-AE7F-FBA6D4563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145" y="478301"/>
            <a:ext cx="11233150" cy="654760"/>
          </a:xfrm>
        </p:spPr>
        <p:txBody>
          <a:bodyPr anchor="ctr">
            <a:normAutofit/>
          </a:bodyPr>
          <a:lstStyle/>
          <a:p>
            <a:r>
              <a:rPr lang="en-GB" dirty="0"/>
              <a:t>Neural Network Pruning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EFDDBE-208A-FDF2-DAFC-20AF24212819}"/>
              </a:ext>
            </a:extLst>
          </p:cNvPr>
          <p:cNvSpPr txBox="1"/>
          <p:nvPr/>
        </p:nvSpPr>
        <p:spPr>
          <a:xfrm>
            <a:off x="3175910" y="6692267"/>
            <a:ext cx="5357300" cy="15370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GB" sz="1100" dirty="0"/>
              <a:t>Learning Both Weights and Connections for Efficient Neural Network [</a:t>
            </a:r>
            <a:r>
              <a:rPr lang="en-GB" sz="1100" dirty="0" err="1"/>
              <a:t>Hanetal</a:t>
            </a:r>
            <a:r>
              <a:rPr lang="en-GB" sz="1100" dirty="0"/>
              <a:t>., </a:t>
            </a:r>
            <a:r>
              <a:rPr lang="en-GB" sz="1100" dirty="0" err="1"/>
              <a:t>NeurIPS</a:t>
            </a:r>
            <a:r>
              <a:rPr lang="en-GB" sz="1100" dirty="0"/>
              <a:t> 2015]</a:t>
            </a:r>
            <a:endParaRPr lang="en-US" sz="1100" kern="1200" dirty="0" err="1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CC521927-F9A0-7A21-A89B-9D2480ED36DD}"/>
              </a:ext>
            </a:extLst>
          </p:cNvPr>
          <p:cNvSpPr txBox="1">
            <a:spLocks/>
          </p:cNvSpPr>
          <p:nvPr/>
        </p:nvSpPr>
        <p:spPr>
          <a:xfrm>
            <a:off x="398145" y="1398032"/>
            <a:ext cx="5057685" cy="252132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7278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94710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293178" indent="-17303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518603" indent="-168275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16550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836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122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3408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Pruning removes redundant weights, neurons or activations from the network.</a:t>
            </a:r>
          </a:p>
          <a:p>
            <a:pPr marL="0" indent="0">
              <a:buNone/>
            </a:pPr>
            <a:endParaRPr lang="en-US" sz="2000" dirty="0"/>
          </a:p>
          <a:p>
            <a:r>
              <a:rPr lang="en-US" sz="2000" dirty="0"/>
              <a:t>High level of unstructured sparsity can be achieved with minimal accuracy loss </a:t>
            </a:r>
          </a:p>
          <a:p>
            <a:pPr marL="0" indent="0">
              <a:buNone/>
            </a:pPr>
            <a:endParaRPr lang="en-US" sz="2000" dirty="0"/>
          </a:p>
          <a:p>
            <a:r>
              <a:rPr lang="en-US" sz="2000" dirty="0"/>
              <a:t>A common approach, Iterative Magnitude Pruning: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616FD8B-F7CE-E9B4-EF13-D35ADEE9066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65645" y="352011"/>
            <a:ext cx="5341189" cy="3076989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AE165AD8-1B98-5DF3-D955-85005BF9A702}"/>
              </a:ext>
            </a:extLst>
          </p:cNvPr>
          <p:cNvSpPr/>
          <p:nvPr/>
        </p:nvSpPr>
        <p:spPr>
          <a:xfrm>
            <a:off x="6096000" y="4177992"/>
            <a:ext cx="304800" cy="29527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455A236-02B7-DF10-359C-79A8DDEE8B07}"/>
              </a:ext>
            </a:extLst>
          </p:cNvPr>
          <p:cNvSpPr/>
          <p:nvPr/>
        </p:nvSpPr>
        <p:spPr>
          <a:xfrm>
            <a:off x="6661132" y="4187517"/>
            <a:ext cx="304800" cy="29527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B591FFF-2522-8B64-1CDE-8E92D77D91CB}"/>
              </a:ext>
            </a:extLst>
          </p:cNvPr>
          <p:cNvSpPr/>
          <p:nvPr/>
        </p:nvSpPr>
        <p:spPr>
          <a:xfrm>
            <a:off x="7226264" y="4177993"/>
            <a:ext cx="304800" cy="29527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C7FD541-E79C-1E5E-BC4D-7E1D6DF54FE9}"/>
              </a:ext>
            </a:extLst>
          </p:cNvPr>
          <p:cNvSpPr/>
          <p:nvPr/>
        </p:nvSpPr>
        <p:spPr>
          <a:xfrm>
            <a:off x="7791396" y="4177993"/>
            <a:ext cx="304800" cy="29527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FB9DC01-C304-0CBC-3222-21DAE3474048}"/>
              </a:ext>
            </a:extLst>
          </p:cNvPr>
          <p:cNvSpPr/>
          <p:nvPr/>
        </p:nvSpPr>
        <p:spPr>
          <a:xfrm>
            <a:off x="6400800" y="4768361"/>
            <a:ext cx="304800" cy="29527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20ED63B-91DF-F836-C322-B8F518FD6A08}"/>
              </a:ext>
            </a:extLst>
          </p:cNvPr>
          <p:cNvSpPr/>
          <p:nvPr/>
        </p:nvSpPr>
        <p:spPr>
          <a:xfrm>
            <a:off x="6944130" y="4768361"/>
            <a:ext cx="304800" cy="29527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F83F23F-3237-2418-828E-898158396301}"/>
              </a:ext>
            </a:extLst>
          </p:cNvPr>
          <p:cNvSpPr/>
          <p:nvPr/>
        </p:nvSpPr>
        <p:spPr>
          <a:xfrm>
            <a:off x="7487460" y="4766812"/>
            <a:ext cx="304800" cy="29527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74C68CE-295A-BDD7-1CDC-0EB4DF4B1D22}"/>
              </a:ext>
            </a:extLst>
          </p:cNvPr>
          <p:cNvSpPr/>
          <p:nvPr/>
        </p:nvSpPr>
        <p:spPr>
          <a:xfrm>
            <a:off x="6680399" y="5328607"/>
            <a:ext cx="304800" cy="29527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27E8A9A-0890-5656-5FA8-B220427BAA20}"/>
              </a:ext>
            </a:extLst>
          </p:cNvPr>
          <p:cNvCxnSpPr>
            <a:stCxn id="8" idx="4"/>
            <a:endCxn id="12" idx="0"/>
          </p:cNvCxnSpPr>
          <p:nvPr/>
        </p:nvCxnSpPr>
        <p:spPr>
          <a:xfrm>
            <a:off x="6248400" y="4473267"/>
            <a:ext cx="304800" cy="29509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6080200-0267-A2D0-F3A3-F30E3F2F4E59}"/>
              </a:ext>
            </a:extLst>
          </p:cNvPr>
          <p:cNvCxnSpPr>
            <a:stCxn id="9" idx="4"/>
            <a:endCxn id="12" idx="0"/>
          </p:cNvCxnSpPr>
          <p:nvPr/>
        </p:nvCxnSpPr>
        <p:spPr>
          <a:xfrm flipH="1">
            <a:off x="6553200" y="4482792"/>
            <a:ext cx="260332" cy="28556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4DB3469-2E12-7914-4E22-31AAAF4431F3}"/>
              </a:ext>
            </a:extLst>
          </p:cNvPr>
          <p:cNvCxnSpPr>
            <a:stCxn id="10" idx="4"/>
            <a:endCxn id="12" idx="0"/>
          </p:cNvCxnSpPr>
          <p:nvPr/>
        </p:nvCxnSpPr>
        <p:spPr>
          <a:xfrm flipH="1">
            <a:off x="6553200" y="4473268"/>
            <a:ext cx="825464" cy="29509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EAFBD9B-117C-5A81-0BE4-978BD143C2C1}"/>
              </a:ext>
            </a:extLst>
          </p:cNvPr>
          <p:cNvCxnSpPr>
            <a:stCxn id="11" idx="4"/>
            <a:endCxn id="12" idx="0"/>
          </p:cNvCxnSpPr>
          <p:nvPr/>
        </p:nvCxnSpPr>
        <p:spPr>
          <a:xfrm flipH="1">
            <a:off x="6553200" y="4473268"/>
            <a:ext cx="1390596" cy="29509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E989D0A-17BC-146B-F288-3FC377DEA173}"/>
              </a:ext>
            </a:extLst>
          </p:cNvPr>
          <p:cNvCxnSpPr>
            <a:stCxn id="8" idx="4"/>
            <a:endCxn id="14" idx="0"/>
          </p:cNvCxnSpPr>
          <p:nvPr/>
        </p:nvCxnSpPr>
        <p:spPr>
          <a:xfrm>
            <a:off x="6248400" y="4473267"/>
            <a:ext cx="848130" cy="29509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FE31660-5C1C-7D00-CA06-8C67178CC608}"/>
              </a:ext>
            </a:extLst>
          </p:cNvPr>
          <p:cNvCxnSpPr>
            <a:stCxn id="9" idx="4"/>
            <a:endCxn id="14" idx="0"/>
          </p:cNvCxnSpPr>
          <p:nvPr/>
        </p:nvCxnSpPr>
        <p:spPr>
          <a:xfrm>
            <a:off x="6813532" y="4482792"/>
            <a:ext cx="282998" cy="28556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F491C71-2C57-46DC-2FDD-1B66A6FB210C}"/>
              </a:ext>
            </a:extLst>
          </p:cNvPr>
          <p:cNvCxnSpPr>
            <a:stCxn id="10" idx="4"/>
            <a:endCxn id="14" idx="0"/>
          </p:cNvCxnSpPr>
          <p:nvPr/>
        </p:nvCxnSpPr>
        <p:spPr>
          <a:xfrm flipH="1">
            <a:off x="7096530" y="4473268"/>
            <a:ext cx="282134" cy="29509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21A22E2-D50A-368C-B64F-12C0FAB05B9F}"/>
              </a:ext>
            </a:extLst>
          </p:cNvPr>
          <p:cNvCxnSpPr>
            <a:stCxn id="11" idx="4"/>
            <a:endCxn id="14" idx="0"/>
          </p:cNvCxnSpPr>
          <p:nvPr/>
        </p:nvCxnSpPr>
        <p:spPr>
          <a:xfrm flipH="1">
            <a:off x="7096530" y="4473268"/>
            <a:ext cx="847266" cy="29509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F733861-B2D8-C173-4663-9B45388B04D9}"/>
              </a:ext>
            </a:extLst>
          </p:cNvPr>
          <p:cNvCxnSpPr>
            <a:stCxn id="8" idx="4"/>
            <a:endCxn id="15" idx="0"/>
          </p:cNvCxnSpPr>
          <p:nvPr/>
        </p:nvCxnSpPr>
        <p:spPr>
          <a:xfrm>
            <a:off x="6248400" y="4473267"/>
            <a:ext cx="1391460" cy="29354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A4EFCB02-D0D0-FEC5-3ADA-2149A3B4625D}"/>
              </a:ext>
            </a:extLst>
          </p:cNvPr>
          <p:cNvCxnSpPr>
            <a:stCxn id="9" idx="4"/>
            <a:endCxn id="15" idx="0"/>
          </p:cNvCxnSpPr>
          <p:nvPr/>
        </p:nvCxnSpPr>
        <p:spPr>
          <a:xfrm>
            <a:off x="6813532" y="4482792"/>
            <a:ext cx="826328" cy="28402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455E8A2-68E5-4D1F-1382-616AD714F760}"/>
              </a:ext>
            </a:extLst>
          </p:cNvPr>
          <p:cNvCxnSpPr>
            <a:stCxn id="10" idx="4"/>
            <a:endCxn id="15" idx="0"/>
          </p:cNvCxnSpPr>
          <p:nvPr/>
        </p:nvCxnSpPr>
        <p:spPr>
          <a:xfrm>
            <a:off x="7378664" y="4473268"/>
            <a:ext cx="261196" cy="29354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D639E9CC-2164-379B-74F9-2D99A14EBFE9}"/>
              </a:ext>
            </a:extLst>
          </p:cNvPr>
          <p:cNvCxnSpPr>
            <a:stCxn id="11" idx="4"/>
            <a:endCxn id="15" idx="0"/>
          </p:cNvCxnSpPr>
          <p:nvPr/>
        </p:nvCxnSpPr>
        <p:spPr>
          <a:xfrm flipH="1">
            <a:off x="7639860" y="4473268"/>
            <a:ext cx="303936" cy="29354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A571FE0C-3C8D-7A74-6970-68A99C87C330}"/>
              </a:ext>
            </a:extLst>
          </p:cNvPr>
          <p:cNvCxnSpPr>
            <a:stCxn id="12" idx="4"/>
            <a:endCxn id="16" idx="0"/>
          </p:cNvCxnSpPr>
          <p:nvPr/>
        </p:nvCxnSpPr>
        <p:spPr>
          <a:xfrm>
            <a:off x="6553200" y="5063636"/>
            <a:ext cx="279599" cy="26497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909A144A-A437-2A8D-74F9-E4D2FF9C0811}"/>
              </a:ext>
            </a:extLst>
          </p:cNvPr>
          <p:cNvCxnSpPr>
            <a:stCxn id="14" idx="4"/>
            <a:endCxn id="16" idx="0"/>
          </p:cNvCxnSpPr>
          <p:nvPr/>
        </p:nvCxnSpPr>
        <p:spPr>
          <a:xfrm flipH="1">
            <a:off x="6832799" y="5063636"/>
            <a:ext cx="263731" cy="26497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08476BE-01D0-07E3-2CBA-6BDD4AE71CFF}"/>
              </a:ext>
            </a:extLst>
          </p:cNvPr>
          <p:cNvCxnSpPr>
            <a:stCxn id="15" idx="4"/>
            <a:endCxn id="16" idx="0"/>
          </p:cNvCxnSpPr>
          <p:nvPr/>
        </p:nvCxnSpPr>
        <p:spPr>
          <a:xfrm flipH="1">
            <a:off x="6832799" y="5062087"/>
            <a:ext cx="807061" cy="26652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Oval 49">
            <a:extLst>
              <a:ext uri="{FF2B5EF4-FFF2-40B4-BE49-F238E27FC236}">
                <a16:creationId xmlns:a16="http://schemas.microsoft.com/office/drawing/2014/main" id="{72B3F867-E3B9-8E44-3ED8-80A11DE6FD44}"/>
              </a:ext>
            </a:extLst>
          </p:cNvPr>
          <p:cNvSpPr/>
          <p:nvPr/>
        </p:nvSpPr>
        <p:spPr>
          <a:xfrm>
            <a:off x="7196777" y="5327058"/>
            <a:ext cx="304800" cy="29527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8121E053-EBB9-6426-B256-2F9D2B6FE151}"/>
              </a:ext>
            </a:extLst>
          </p:cNvPr>
          <p:cNvCxnSpPr>
            <a:stCxn id="12" idx="4"/>
            <a:endCxn id="50" idx="0"/>
          </p:cNvCxnSpPr>
          <p:nvPr/>
        </p:nvCxnSpPr>
        <p:spPr>
          <a:xfrm>
            <a:off x="6553200" y="5063636"/>
            <a:ext cx="795977" cy="26342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B18AF41D-9A41-CE72-CEC6-BFE8C6857521}"/>
              </a:ext>
            </a:extLst>
          </p:cNvPr>
          <p:cNvCxnSpPr>
            <a:stCxn id="14" idx="4"/>
            <a:endCxn id="50" idx="0"/>
          </p:cNvCxnSpPr>
          <p:nvPr/>
        </p:nvCxnSpPr>
        <p:spPr>
          <a:xfrm>
            <a:off x="7096530" y="5063636"/>
            <a:ext cx="252647" cy="26342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FFA1AEEA-48F7-7A30-9A7C-24CC3B7F9C38}"/>
              </a:ext>
            </a:extLst>
          </p:cNvPr>
          <p:cNvCxnSpPr>
            <a:stCxn id="15" idx="4"/>
            <a:endCxn id="50" idx="0"/>
          </p:cNvCxnSpPr>
          <p:nvPr/>
        </p:nvCxnSpPr>
        <p:spPr>
          <a:xfrm flipH="1">
            <a:off x="7349177" y="5062087"/>
            <a:ext cx="290683" cy="26497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Oval 56">
            <a:extLst>
              <a:ext uri="{FF2B5EF4-FFF2-40B4-BE49-F238E27FC236}">
                <a16:creationId xmlns:a16="http://schemas.microsoft.com/office/drawing/2014/main" id="{814293B3-9573-FDF8-EE47-107AF3198B8A}"/>
              </a:ext>
            </a:extLst>
          </p:cNvPr>
          <p:cNvSpPr/>
          <p:nvPr/>
        </p:nvSpPr>
        <p:spPr>
          <a:xfrm>
            <a:off x="8785697" y="4176443"/>
            <a:ext cx="304800" cy="29527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8503707C-60D6-2DE9-60F0-3968FE1A75C7}"/>
              </a:ext>
            </a:extLst>
          </p:cNvPr>
          <p:cNvSpPr/>
          <p:nvPr/>
        </p:nvSpPr>
        <p:spPr>
          <a:xfrm>
            <a:off x="9350829" y="4185968"/>
            <a:ext cx="304800" cy="29527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09678F38-8A7B-FB92-B8FF-903990F4D30D}"/>
              </a:ext>
            </a:extLst>
          </p:cNvPr>
          <p:cNvSpPr/>
          <p:nvPr/>
        </p:nvSpPr>
        <p:spPr>
          <a:xfrm>
            <a:off x="9915961" y="4176444"/>
            <a:ext cx="304800" cy="29527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19DFF004-6C42-65D9-7EF2-5ED7350256E9}"/>
              </a:ext>
            </a:extLst>
          </p:cNvPr>
          <p:cNvSpPr/>
          <p:nvPr/>
        </p:nvSpPr>
        <p:spPr>
          <a:xfrm>
            <a:off x="10481093" y="4176444"/>
            <a:ext cx="304800" cy="29527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3E88A526-4A44-D9A1-72F5-F775488CF0CA}"/>
              </a:ext>
            </a:extLst>
          </p:cNvPr>
          <p:cNvSpPr/>
          <p:nvPr/>
        </p:nvSpPr>
        <p:spPr>
          <a:xfrm>
            <a:off x="9090497" y="4766812"/>
            <a:ext cx="304800" cy="29527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2826C186-D113-DEDC-EB99-5443D7EA4CCF}"/>
              </a:ext>
            </a:extLst>
          </p:cNvPr>
          <p:cNvSpPr/>
          <p:nvPr/>
        </p:nvSpPr>
        <p:spPr>
          <a:xfrm>
            <a:off x="9633827" y="4766812"/>
            <a:ext cx="304800" cy="29527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BF597EEF-86DA-633C-80FD-47CD25D9B060}"/>
              </a:ext>
            </a:extLst>
          </p:cNvPr>
          <p:cNvSpPr/>
          <p:nvPr/>
        </p:nvSpPr>
        <p:spPr>
          <a:xfrm>
            <a:off x="10177157" y="4765263"/>
            <a:ext cx="304800" cy="29527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75DA604B-7292-3FDF-D443-1217DD978112}"/>
              </a:ext>
            </a:extLst>
          </p:cNvPr>
          <p:cNvSpPr/>
          <p:nvPr/>
        </p:nvSpPr>
        <p:spPr>
          <a:xfrm>
            <a:off x="9370096" y="5327058"/>
            <a:ext cx="304800" cy="29527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894774A4-78A7-2EA8-30A1-402779BF01A5}"/>
              </a:ext>
            </a:extLst>
          </p:cNvPr>
          <p:cNvCxnSpPr>
            <a:stCxn id="57" idx="4"/>
            <a:endCxn id="61" idx="0"/>
          </p:cNvCxnSpPr>
          <p:nvPr/>
        </p:nvCxnSpPr>
        <p:spPr>
          <a:xfrm>
            <a:off x="8938097" y="4471718"/>
            <a:ext cx="304800" cy="29509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7AF1193C-B768-3D75-DB15-456B6235564E}"/>
              </a:ext>
            </a:extLst>
          </p:cNvPr>
          <p:cNvCxnSpPr>
            <a:stCxn id="58" idx="4"/>
            <a:endCxn id="62" idx="0"/>
          </p:cNvCxnSpPr>
          <p:nvPr/>
        </p:nvCxnSpPr>
        <p:spPr>
          <a:xfrm>
            <a:off x="9503229" y="4481243"/>
            <a:ext cx="282998" cy="28556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486828AA-BC29-4E0D-C566-451598879EFD}"/>
              </a:ext>
            </a:extLst>
          </p:cNvPr>
          <p:cNvCxnSpPr>
            <a:stCxn id="59" idx="4"/>
            <a:endCxn id="62" idx="0"/>
          </p:cNvCxnSpPr>
          <p:nvPr/>
        </p:nvCxnSpPr>
        <p:spPr>
          <a:xfrm flipH="1">
            <a:off x="9786227" y="4471719"/>
            <a:ext cx="282134" cy="29509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B31B37FD-59B5-0A53-57CD-9F04AFC38803}"/>
              </a:ext>
            </a:extLst>
          </p:cNvPr>
          <p:cNvCxnSpPr>
            <a:stCxn id="60" idx="4"/>
            <a:endCxn id="62" idx="0"/>
          </p:cNvCxnSpPr>
          <p:nvPr/>
        </p:nvCxnSpPr>
        <p:spPr>
          <a:xfrm flipH="1">
            <a:off x="9786227" y="4471719"/>
            <a:ext cx="847266" cy="29509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857BFE0F-A90E-E7AB-AD44-71E40000D028}"/>
              </a:ext>
            </a:extLst>
          </p:cNvPr>
          <p:cNvCxnSpPr>
            <a:stCxn id="60" idx="4"/>
            <a:endCxn id="63" idx="0"/>
          </p:cNvCxnSpPr>
          <p:nvPr/>
        </p:nvCxnSpPr>
        <p:spPr>
          <a:xfrm flipH="1">
            <a:off x="10329557" y="4471719"/>
            <a:ext cx="303936" cy="29354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60B0CB63-C1A2-B4EE-32CB-CD36BDD828DF}"/>
              </a:ext>
            </a:extLst>
          </p:cNvPr>
          <p:cNvCxnSpPr>
            <a:stCxn id="61" idx="4"/>
            <a:endCxn id="64" idx="0"/>
          </p:cNvCxnSpPr>
          <p:nvPr/>
        </p:nvCxnSpPr>
        <p:spPr>
          <a:xfrm>
            <a:off x="9242897" y="5062087"/>
            <a:ext cx="279599" cy="26497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0143A42A-6910-C21B-2B09-699C66BEBA56}"/>
              </a:ext>
            </a:extLst>
          </p:cNvPr>
          <p:cNvCxnSpPr>
            <a:stCxn id="62" idx="4"/>
            <a:endCxn id="64" idx="0"/>
          </p:cNvCxnSpPr>
          <p:nvPr/>
        </p:nvCxnSpPr>
        <p:spPr>
          <a:xfrm flipH="1">
            <a:off x="9522496" y="5062087"/>
            <a:ext cx="263731" cy="26497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05B7B222-E116-8312-11CA-1BF08C2781ED}"/>
              </a:ext>
            </a:extLst>
          </p:cNvPr>
          <p:cNvCxnSpPr>
            <a:stCxn id="63" idx="4"/>
            <a:endCxn id="64" idx="0"/>
          </p:cNvCxnSpPr>
          <p:nvPr/>
        </p:nvCxnSpPr>
        <p:spPr>
          <a:xfrm flipH="1">
            <a:off x="9522496" y="5060538"/>
            <a:ext cx="807061" cy="26652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D0BCA22C-0BFA-7641-32DA-32D61F66400C}"/>
              </a:ext>
            </a:extLst>
          </p:cNvPr>
          <p:cNvSpPr txBox="1"/>
          <p:nvPr/>
        </p:nvSpPr>
        <p:spPr>
          <a:xfrm>
            <a:off x="6096000" y="5786624"/>
            <a:ext cx="2000196" cy="2908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21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Dense Network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232FA26E-6320-C224-B1A6-D4AFCD42A4B0}"/>
              </a:ext>
            </a:extLst>
          </p:cNvPr>
          <p:cNvSpPr txBox="1"/>
          <p:nvPr/>
        </p:nvSpPr>
        <p:spPr>
          <a:xfrm>
            <a:off x="8938529" y="5766712"/>
            <a:ext cx="2000196" cy="2908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2100" dirty="0">
                <a:solidFill>
                  <a:schemeClr val="tx2"/>
                </a:solidFill>
                <a:latin typeface="+mn-lt"/>
                <a:ea typeface="+mn-ea"/>
              </a:rPr>
              <a:t>Pruned</a:t>
            </a:r>
            <a:r>
              <a:rPr lang="en-US" sz="21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 Network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D3152975-15A6-06E9-6169-601D07F48ECA}"/>
              </a:ext>
            </a:extLst>
          </p:cNvPr>
          <p:cNvSpPr txBox="1"/>
          <p:nvPr/>
        </p:nvSpPr>
        <p:spPr>
          <a:xfrm>
            <a:off x="10785893" y="5129450"/>
            <a:ext cx="1061458" cy="4431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6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Neuron Pruning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7766C79B-A335-A5D5-CED0-DC795FF8920B}"/>
              </a:ext>
            </a:extLst>
          </p:cNvPr>
          <p:cNvSpPr txBox="1"/>
          <p:nvPr/>
        </p:nvSpPr>
        <p:spPr>
          <a:xfrm>
            <a:off x="10788206" y="4423918"/>
            <a:ext cx="1374375" cy="4431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tx2"/>
                </a:solidFill>
                <a:latin typeface="+mn-lt"/>
                <a:ea typeface="+mn-ea"/>
              </a:rPr>
              <a:t>Connection Pruning</a:t>
            </a:r>
            <a:endParaRPr lang="en-US" sz="1600" kern="120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8" name="Rounded Rectangle 87">
            <a:extLst>
              <a:ext uri="{FF2B5EF4-FFF2-40B4-BE49-F238E27FC236}">
                <a16:creationId xmlns:a16="http://schemas.microsoft.com/office/drawing/2014/main" id="{3D6B93BC-8804-FAE8-572B-DEB414E48655}"/>
              </a:ext>
            </a:extLst>
          </p:cNvPr>
          <p:cNvSpPr/>
          <p:nvPr/>
        </p:nvSpPr>
        <p:spPr>
          <a:xfrm>
            <a:off x="641279" y="4439406"/>
            <a:ext cx="1301481" cy="960518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Train a Dense Network</a:t>
            </a:r>
          </a:p>
        </p:txBody>
      </p:sp>
      <p:sp>
        <p:nvSpPr>
          <p:cNvPr id="89" name="Rounded Rectangle 88">
            <a:extLst>
              <a:ext uri="{FF2B5EF4-FFF2-40B4-BE49-F238E27FC236}">
                <a16:creationId xmlns:a16="http://schemas.microsoft.com/office/drawing/2014/main" id="{BE3F9685-BD5A-2C16-1ADB-D45BD055CD25}"/>
              </a:ext>
            </a:extLst>
          </p:cNvPr>
          <p:cNvSpPr/>
          <p:nvPr/>
        </p:nvSpPr>
        <p:spPr>
          <a:xfrm>
            <a:off x="2255262" y="4451982"/>
            <a:ext cx="1391461" cy="93272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Remove smallest p% of weights</a:t>
            </a:r>
          </a:p>
        </p:txBody>
      </p:sp>
      <p:sp>
        <p:nvSpPr>
          <p:cNvPr id="90" name="Rounded Rectangle 89">
            <a:extLst>
              <a:ext uri="{FF2B5EF4-FFF2-40B4-BE49-F238E27FC236}">
                <a16:creationId xmlns:a16="http://schemas.microsoft.com/office/drawing/2014/main" id="{BB4223D1-02BC-919B-6EBA-C6BA341545AA}"/>
              </a:ext>
            </a:extLst>
          </p:cNvPr>
          <p:cNvSpPr/>
          <p:nvPr/>
        </p:nvSpPr>
        <p:spPr>
          <a:xfrm>
            <a:off x="2255263" y="5716482"/>
            <a:ext cx="1371768" cy="532616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Fine-tune</a:t>
            </a:r>
          </a:p>
        </p:txBody>
      </p:sp>
      <p:sp>
        <p:nvSpPr>
          <p:cNvPr id="91" name="Rounded Rectangle 90">
            <a:extLst>
              <a:ext uri="{FF2B5EF4-FFF2-40B4-BE49-F238E27FC236}">
                <a16:creationId xmlns:a16="http://schemas.microsoft.com/office/drawing/2014/main" id="{7549973B-E327-55C5-C511-956B784A5053}"/>
              </a:ext>
            </a:extLst>
          </p:cNvPr>
          <p:cNvSpPr/>
          <p:nvPr/>
        </p:nvSpPr>
        <p:spPr>
          <a:xfrm>
            <a:off x="4134253" y="5523470"/>
            <a:ext cx="1166762" cy="916272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Output Pruned Network</a:t>
            </a:r>
          </a:p>
        </p:txBody>
      </p: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013D993E-D868-B24B-0A8B-E804FEBAC83E}"/>
              </a:ext>
            </a:extLst>
          </p:cNvPr>
          <p:cNvCxnSpPr>
            <a:stCxn id="88" idx="3"/>
            <a:endCxn id="89" idx="1"/>
          </p:cNvCxnSpPr>
          <p:nvPr/>
        </p:nvCxnSpPr>
        <p:spPr>
          <a:xfrm flipV="1">
            <a:off x="1942760" y="4918342"/>
            <a:ext cx="312502" cy="132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7EB9E498-C3A6-75E7-9C38-D9797676647B}"/>
              </a:ext>
            </a:extLst>
          </p:cNvPr>
          <p:cNvCxnSpPr>
            <a:stCxn id="89" idx="2"/>
            <a:endCxn id="90" idx="0"/>
          </p:cNvCxnSpPr>
          <p:nvPr/>
        </p:nvCxnSpPr>
        <p:spPr>
          <a:xfrm flipH="1">
            <a:off x="2941147" y="5384702"/>
            <a:ext cx="9846" cy="33178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Elbow Connector 96">
            <a:extLst>
              <a:ext uri="{FF2B5EF4-FFF2-40B4-BE49-F238E27FC236}">
                <a16:creationId xmlns:a16="http://schemas.microsoft.com/office/drawing/2014/main" id="{1862763A-3CCA-E8C6-77F4-6AB0C527DB94}"/>
              </a:ext>
            </a:extLst>
          </p:cNvPr>
          <p:cNvCxnSpPr>
            <a:stCxn id="90" idx="3"/>
            <a:endCxn id="89" idx="3"/>
          </p:cNvCxnSpPr>
          <p:nvPr/>
        </p:nvCxnSpPr>
        <p:spPr>
          <a:xfrm flipV="1">
            <a:off x="3627031" y="4918342"/>
            <a:ext cx="19692" cy="1064448"/>
          </a:xfrm>
          <a:prstGeom prst="bentConnector3">
            <a:avLst>
              <a:gd name="adj1" fmla="val 1260878"/>
            </a:avLst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1F479094-549F-7ADC-8FC7-A50B159CEDC9}"/>
              </a:ext>
            </a:extLst>
          </p:cNvPr>
          <p:cNvCxnSpPr>
            <a:cxnSpLocks/>
            <a:stCxn id="90" idx="3"/>
            <a:endCxn id="91" idx="1"/>
          </p:cNvCxnSpPr>
          <p:nvPr/>
        </p:nvCxnSpPr>
        <p:spPr>
          <a:xfrm flipV="1">
            <a:off x="3627031" y="5981606"/>
            <a:ext cx="507222" cy="118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1D632A48-A9B0-1A91-0CED-DA132D5CB72B}"/>
                  </a:ext>
                </a:extLst>
              </p:cNvPr>
              <p:cNvSpPr txBox="1"/>
              <p:nvPr/>
            </p:nvSpPr>
            <p:spPr>
              <a:xfrm>
                <a:off x="3850160" y="4934497"/>
                <a:ext cx="614442" cy="36779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indent="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100" i="1" kern="120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GB" sz="2100" b="0" i="1" kern="120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US" sz="2100" kern="1200" dirty="0" err="1">
                  <a:solidFill>
                    <a:schemeClr val="tx2"/>
                  </a:solidFill>
                  <a:latin typeface="+mn-lt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1D632A48-A9B0-1A91-0CED-DA132D5CB7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0160" y="4934497"/>
                <a:ext cx="614442" cy="367793"/>
              </a:xfrm>
              <a:prstGeom prst="rect">
                <a:avLst/>
              </a:prstGeom>
              <a:blipFill>
                <a:blip r:embed="rId8"/>
                <a:stretch>
                  <a:fillRect t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678860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2B0BB8-F5A8-35D7-037A-A93A90B50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Optimization: Loop Re-ordering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B8F95E-2483-78D1-C2AC-BBC4B3E22D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425" y="1171112"/>
            <a:ext cx="6650424" cy="1508905"/>
          </a:xfrm>
        </p:spPr>
        <p:txBody>
          <a:bodyPr/>
          <a:lstStyle/>
          <a:p>
            <a:r>
              <a:rPr lang="en-US" dirty="0"/>
              <a:t>Naïve matrix multiplication loops can be re-ordered. </a:t>
            </a:r>
          </a:p>
          <a:p>
            <a:pPr lvl="1"/>
            <a:r>
              <a:rPr lang="en-US" dirty="0"/>
              <a:t>The ordering affects memory access pattern.</a:t>
            </a:r>
          </a:p>
          <a:p>
            <a:pPr lvl="1"/>
            <a:r>
              <a:rPr lang="en-US" dirty="0"/>
              <a:t>Loop re-ordering improves access pattern in A and B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1C55BC-9438-42B9-4709-C10775AFF2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7601" y="1266676"/>
            <a:ext cx="3243943" cy="10098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821FADA-385D-3333-371D-05A2122FA6E6}"/>
              </a:ext>
            </a:extLst>
          </p:cNvPr>
          <p:cNvSpPr txBox="1"/>
          <p:nvPr/>
        </p:nvSpPr>
        <p:spPr>
          <a:xfrm>
            <a:off x="7631715" y="2389168"/>
            <a:ext cx="3156857" cy="2908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21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Naïve </a:t>
            </a:r>
            <a:r>
              <a:rPr lang="en-US" sz="2100" dirty="0">
                <a:solidFill>
                  <a:schemeClr val="tx2"/>
                </a:solidFill>
                <a:latin typeface="+mn-lt"/>
                <a:ea typeface="+mn-ea"/>
              </a:rPr>
              <a:t>M</a:t>
            </a:r>
            <a:r>
              <a:rPr lang="en-US" sz="21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atrix Multiplication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ECD0793-E1B4-1B06-0EBB-15719426366C}"/>
              </a:ext>
            </a:extLst>
          </p:cNvPr>
          <p:cNvSpPr/>
          <p:nvPr/>
        </p:nvSpPr>
        <p:spPr>
          <a:xfrm>
            <a:off x="700658" y="3392152"/>
            <a:ext cx="195943" cy="18505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5D2D52C-6BF9-57FF-008F-9C57F95349DE}"/>
              </a:ext>
            </a:extLst>
          </p:cNvPr>
          <p:cNvSpPr/>
          <p:nvPr/>
        </p:nvSpPr>
        <p:spPr>
          <a:xfrm>
            <a:off x="896601" y="3392152"/>
            <a:ext cx="195943" cy="18505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356EE91-8784-503C-95A8-F0F4F3611FAF}"/>
              </a:ext>
            </a:extLst>
          </p:cNvPr>
          <p:cNvSpPr/>
          <p:nvPr/>
        </p:nvSpPr>
        <p:spPr>
          <a:xfrm>
            <a:off x="1092544" y="3392152"/>
            <a:ext cx="195943" cy="18505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C35AE3E-A516-13A0-0E2B-7FA20672EF66}"/>
              </a:ext>
            </a:extLst>
          </p:cNvPr>
          <p:cNvSpPr/>
          <p:nvPr/>
        </p:nvSpPr>
        <p:spPr>
          <a:xfrm>
            <a:off x="1288487" y="3392152"/>
            <a:ext cx="195943" cy="18505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F49D701-F767-A66E-6476-C95F1A56265A}"/>
              </a:ext>
            </a:extLst>
          </p:cNvPr>
          <p:cNvSpPr/>
          <p:nvPr/>
        </p:nvSpPr>
        <p:spPr>
          <a:xfrm>
            <a:off x="1484430" y="3392151"/>
            <a:ext cx="195943" cy="18505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AF77DB1-D0FD-D571-45AA-D5B182225C5F}"/>
              </a:ext>
            </a:extLst>
          </p:cNvPr>
          <p:cNvSpPr/>
          <p:nvPr/>
        </p:nvSpPr>
        <p:spPr>
          <a:xfrm>
            <a:off x="1680373" y="3392151"/>
            <a:ext cx="195943" cy="18505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C451ACD-2976-EB40-2732-4FDDA2920EDE}"/>
              </a:ext>
            </a:extLst>
          </p:cNvPr>
          <p:cNvSpPr/>
          <p:nvPr/>
        </p:nvSpPr>
        <p:spPr>
          <a:xfrm>
            <a:off x="700658" y="3577209"/>
            <a:ext cx="195943" cy="185057"/>
          </a:xfrm>
          <a:prstGeom prst="rect">
            <a:avLst/>
          </a:prstGeom>
          <a:solidFill>
            <a:srgbClr val="C05000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85AECF6-7CDB-2FC1-65B5-37E4D43ED349}"/>
              </a:ext>
            </a:extLst>
          </p:cNvPr>
          <p:cNvSpPr/>
          <p:nvPr/>
        </p:nvSpPr>
        <p:spPr>
          <a:xfrm>
            <a:off x="896601" y="3577209"/>
            <a:ext cx="195943" cy="185057"/>
          </a:xfrm>
          <a:prstGeom prst="rect">
            <a:avLst/>
          </a:prstGeom>
          <a:solidFill>
            <a:srgbClr val="C05000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D440423-DC84-70C2-1AF0-346C3CFBFCEE}"/>
              </a:ext>
            </a:extLst>
          </p:cNvPr>
          <p:cNvSpPr/>
          <p:nvPr/>
        </p:nvSpPr>
        <p:spPr>
          <a:xfrm>
            <a:off x="1092544" y="3577209"/>
            <a:ext cx="195943" cy="185057"/>
          </a:xfrm>
          <a:prstGeom prst="rect">
            <a:avLst/>
          </a:prstGeom>
          <a:solidFill>
            <a:srgbClr val="C05000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6DF7A42-59C5-A6F6-821C-42D512F64141}"/>
              </a:ext>
            </a:extLst>
          </p:cNvPr>
          <p:cNvSpPr/>
          <p:nvPr/>
        </p:nvSpPr>
        <p:spPr>
          <a:xfrm>
            <a:off x="1288487" y="3577209"/>
            <a:ext cx="195943" cy="185057"/>
          </a:xfrm>
          <a:prstGeom prst="rect">
            <a:avLst/>
          </a:prstGeom>
          <a:solidFill>
            <a:srgbClr val="C05000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FFF6C87-E100-0DEA-F584-E0D65C7A7414}"/>
              </a:ext>
            </a:extLst>
          </p:cNvPr>
          <p:cNvSpPr/>
          <p:nvPr/>
        </p:nvSpPr>
        <p:spPr>
          <a:xfrm>
            <a:off x="1484430" y="3577208"/>
            <a:ext cx="195943" cy="185057"/>
          </a:xfrm>
          <a:prstGeom prst="rect">
            <a:avLst/>
          </a:prstGeom>
          <a:solidFill>
            <a:srgbClr val="C05000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3318538-DBBF-F5DA-7770-371C0491695E}"/>
              </a:ext>
            </a:extLst>
          </p:cNvPr>
          <p:cNvSpPr/>
          <p:nvPr/>
        </p:nvSpPr>
        <p:spPr>
          <a:xfrm>
            <a:off x="1680373" y="3577208"/>
            <a:ext cx="195943" cy="185057"/>
          </a:xfrm>
          <a:prstGeom prst="rect">
            <a:avLst/>
          </a:prstGeom>
          <a:solidFill>
            <a:srgbClr val="C05000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6A61CA5-9525-1254-EF0D-9B98E7124D44}"/>
              </a:ext>
            </a:extLst>
          </p:cNvPr>
          <p:cNvSpPr/>
          <p:nvPr/>
        </p:nvSpPr>
        <p:spPr>
          <a:xfrm>
            <a:off x="700658" y="3762266"/>
            <a:ext cx="195943" cy="18505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9CB70E4-7096-206E-D5E7-163951562B48}"/>
              </a:ext>
            </a:extLst>
          </p:cNvPr>
          <p:cNvSpPr/>
          <p:nvPr/>
        </p:nvSpPr>
        <p:spPr>
          <a:xfrm>
            <a:off x="896601" y="3762266"/>
            <a:ext cx="195943" cy="18505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B13C4C8-F004-C9E3-48DF-F5BECB7B426B}"/>
              </a:ext>
            </a:extLst>
          </p:cNvPr>
          <p:cNvSpPr/>
          <p:nvPr/>
        </p:nvSpPr>
        <p:spPr>
          <a:xfrm>
            <a:off x="1092544" y="3762266"/>
            <a:ext cx="195943" cy="18505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D100E33-1E87-3F73-047C-8E11BA1D70F3}"/>
              </a:ext>
            </a:extLst>
          </p:cNvPr>
          <p:cNvSpPr/>
          <p:nvPr/>
        </p:nvSpPr>
        <p:spPr>
          <a:xfrm>
            <a:off x="1288487" y="3762266"/>
            <a:ext cx="195943" cy="18505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6703697-ABD1-8205-AA7C-FAC118F307D1}"/>
              </a:ext>
            </a:extLst>
          </p:cNvPr>
          <p:cNvSpPr/>
          <p:nvPr/>
        </p:nvSpPr>
        <p:spPr>
          <a:xfrm>
            <a:off x="1484430" y="3762265"/>
            <a:ext cx="195943" cy="18505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ED2906D-6116-363F-543A-10981E61871D}"/>
              </a:ext>
            </a:extLst>
          </p:cNvPr>
          <p:cNvSpPr/>
          <p:nvPr/>
        </p:nvSpPr>
        <p:spPr>
          <a:xfrm>
            <a:off x="1680373" y="3762265"/>
            <a:ext cx="195943" cy="18505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460415D-BBFC-5B0F-FAD2-4B3AC4BDCE38}"/>
              </a:ext>
            </a:extLst>
          </p:cNvPr>
          <p:cNvSpPr/>
          <p:nvPr/>
        </p:nvSpPr>
        <p:spPr>
          <a:xfrm>
            <a:off x="700658" y="3946146"/>
            <a:ext cx="195943" cy="18505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F4AF6E9-659C-1473-4E8C-3E3072D12F0D}"/>
              </a:ext>
            </a:extLst>
          </p:cNvPr>
          <p:cNvSpPr/>
          <p:nvPr/>
        </p:nvSpPr>
        <p:spPr>
          <a:xfrm>
            <a:off x="896601" y="3946146"/>
            <a:ext cx="195943" cy="18505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DEAADC1-93E8-20E6-754E-F2BA5FFC9A00}"/>
              </a:ext>
            </a:extLst>
          </p:cNvPr>
          <p:cNvSpPr/>
          <p:nvPr/>
        </p:nvSpPr>
        <p:spPr>
          <a:xfrm>
            <a:off x="1092544" y="3946146"/>
            <a:ext cx="195943" cy="18505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22884BE-CEB5-2925-A71E-5889C8234443}"/>
              </a:ext>
            </a:extLst>
          </p:cNvPr>
          <p:cNvSpPr/>
          <p:nvPr/>
        </p:nvSpPr>
        <p:spPr>
          <a:xfrm>
            <a:off x="1288487" y="3946146"/>
            <a:ext cx="195943" cy="18505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435635C-4315-6D43-00D3-1FC74C3F3E4F}"/>
              </a:ext>
            </a:extLst>
          </p:cNvPr>
          <p:cNvSpPr/>
          <p:nvPr/>
        </p:nvSpPr>
        <p:spPr>
          <a:xfrm>
            <a:off x="1484430" y="3946145"/>
            <a:ext cx="195943" cy="18505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F1E0D8C-B126-EB7D-0356-2D09CBDABE90}"/>
              </a:ext>
            </a:extLst>
          </p:cNvPr>
          <p:cNvSpPr/>
          <p:nvPr/>
        </p:nvSpPr>
        <p:spPr>
          <a:xfrm>
            <a:off x="1680373" y="3946145"/>
            <a:ext cx="195943" cy="18505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3ADF13E-3C62-B9A0-FC98-8F5AB913CC9F}"/>
              </a:ext>
            </a:extLst>
          </p:cNvPr>
          <p:cNvSpPr/>
          <p:nvPr/>
        </p:nvSpPr>
        <p:spPr>
          <a:xfrm>
            <a:off x="700658" y="4131202"/>
            <a:ext cx="195943" cy="18505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62F9AFE-B9E3-AC4B-D790-54EE67D53F44}"/>
              </a:ext>
            </a:extLst>
          </p:cNvPr>
          <p:cNvSpPr/>
          <p:nvPr/>
        </p:nvSpPr>
        <p:spPr>
          <a:xfrm>
            <a:off x="896601" y="4131202"/>
            <a:ext cx="195943" cy="18505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EB6B6C8-A88B-FA53-3F64-7BBA816D6B85}"/>
              </a:ext>
            </a:extLst>
          </p:cNvPr>
          <p:cNvSpPr/>
          <p:nvPr/>
        </p:nvSpPr>
        <p:spPr>
          <a:xfrm>
            <a:off x="1092544" y="4131202"/>
            <a:ext cx="195943" cy="18505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C1B9FE4-126F-6A71-A365-EAA6FD80370B}"/>
              </a:ext>
            </a:extLst>
          </p:cNvPr>
          <p:cNvSpPr/>
          <p:nvPr/>
        </p:nvSpPr>
        <p:spPr>
          <a:xfrm>
            <a:off x="1288487" y="4131202"/>
            <a:ext cx="195943" cy="18505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DAE09F8-3ADF-F2AE-CC35-FF94773CD1A0}"/>
              </a:ext>
            </a:extLst>
          </p:cNvPr>
          <p:cNvSpPr/>
          <p:nvPr/>
        </p:nvSpPr>
        <p:spPr>
          <a:xfrm>
            <a:off x="1484430" y="4131201"/>
            <a:ext cx="195943" cy="18505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25155AC-79C6-3220-5393-6C25B1166145}"/>
              </a:ext>
            </a:extLst>
          </p:cNvPr>
          <p:cNvSpPr/>
          <p:nvPr/>
        </p:nvSpPr>
        <p:spPr>
          <a:xfrm>
            <a:off x="1680373" y="4131201"/>
            <a:ext cx="195943" cy="18505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48E6116-1E4A-3138-711B-D4242D364C5D}"/>
              </a:ext>
            </a:extLst>
          </p:cNvPr>
          <p:cNvSpPr txBox="1"/>
          <p:nvPr/>
        </p:nvSpPr>
        <p:spPr>
          <a:xfrm>
            <a:off x="2503560" y="3747824"/>
            <a:ext cx="3364210" cy="2908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21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Row Access = A[6:12]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DA6FA9C-5183-9F01-2761-5A40F05F74F1}"/>
              </a:ext>
            </a:extLst>
          </p:cNvPr>
          <p:cNvSpPr/>
          <p:nvPr/>
        </p:nvSpPr>
        <p:spPr>
          <a:xfrm>
            <a:off x="700658" y="4309047"/>
            <a:ext cx="195943" cy="18505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2E8C83F-2BD1-73F9-8076-D9CE2E1F64F2}"/>
              </a:ext>
            </a:extLst>
          </p:cNvPr>
          <p:cNvSpPr/>
          <p:nvPr/>
        </p:nvSpPr>
        <p:spPr>
          <a:xfrm>
            <a:off x="896601" y="4309047"/>
            <a:ext cx="195943" cy="18505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54798C42-320B-DC25-1876-ABA4292DD366}"/>
              </a:ext>
            </a:extLst>
          </p:cNvPr>
          <p:cNvSpPr/>
          <p:nvPr/>
        </p:nvSpPr>
        <p:spPr>
          <a:xfrm>
            <a:off x="1092544" y="4309047"/>
            <a:ext cx="195943" cy="18505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555936B-3D28-4A6D-1B95-17E26C2D0412}"/>
              </a:ext>
            </a:extLst>
          </p:cNvPr>
          <p:cNvSpPr/>
          <p:nvPr/>
        </p:nvSpPr>
        <p:spPr>
          <a:xfrm>
            <a:off x="1288487" y="4309047"/>
            <a:ext cx="195943" cy="18505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D230202-682E-480A-99A3-137380BF840B}"/>
              </a:ext>
            </a:extLst>
          </p:cNvPr>
          <p:cNvSpPr/>
          <p:nvPr/>
        </p:nvSpPr>
        <p:spPr>
          <a:xfrm>
            <a:off x="1484430" y="4309046"/>
            <a:ext cx="195943" cy="18505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19FBDD87-6BEB-A739-17F2-F10D71205836}"/>
              </a:ext>
            </a:extLst>
          </p:cNvPr>
          <p:cNvSpPr/>
          <p:nvPr/>
        </p:nvSpPr>
        <p:spPr>
          <a:xfrm>
            <a:off x="1680373" y="4309046"/>
            <a:ext cx="195943" cy="18505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25C4A783-41FA-6F03-00E0-B5CF255F8ADE}"/>
              </a:ext>
            </a:extLst>
          </p:cNvPr>
          <p:cNvSpPr/>
          <p:nvPr/>
        </p:nvSpPr>
        <p:spPr>
          <a:xfrm>
            <a:off x="700658" y="4826043"/>
            <a:ext cx="195943" cy="18505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8A3EE20-8BFE-A083-5420-360BE65BE2AD}"/>
              </a:ext>
            </a:extLst>
          </p:cNvPr>
          <p:cNvSpPr/>
          <p:nvPr/>
        </p:nvSpPr>
        <p:spPr>
          <a:xfrm>
            <a:off x="896601" y="4826043"/>
            <a:ext cx="195943" cy="185057"/>
          </a:xfrm>
          <a:prstGeom prst="rect">
            <a:avLst/>
          </a:prstGeom>
          <a:solidFill>
            <a:srgbClr val="C05000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7A88A53-16DD-4541-5087-283335FDC9F0}"/>
              </a:ext>
            </a:extLst>
          </p:cNvPr>
          <p:cNvSpPr/>
          <p:nvPr/>
        </p:nvSpPr>
        <p:spPr>
          <a:xfrm>
            <a:off x="1092544" y="4826043"/>
            <a:ext cx="195943" cy="18505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0F85120B-29A8-D0A8-3DAC-CE9F066FFB05}"/>
              </a:ext>
            </a:extLst>
          </p:cNvPr>
          <p:cNvSpPr/>
          <p:nvPr/>
        </p:nvSpPr>
        <p:spPr>
          <a:xfrm>
            <a:off x="1288487" y="4826043"/>
            <a:ext cx="195943" cy="18505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702039B3-BF41-65A8-89C3-8CD1FB21F761}"/>
              </a:ext>
            </a:extLst>
          </p:cNvPr>
          <p:cNvSpPr/>
          <p:nvPr/>
        </p:nvSpPr>
        <p:spPr>
          <a:xfrm>
            <a:off x="1484430" y="4826042"/>
            <a:ext cx="195943" cy="18505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AD836E97-C648-5624-56EF-0002702C9FB2}"/>
              </a:ext>
            </a:extLst>
          </p:cNvPr>
          <p:cNvSpPr/>
          <p:nvPr/>
        </p:nvSpPr>
        <p:spPr>
          <a:xfrm>
            <a:off x="1680373" y="4826042"/>
            <a:ext cx="195943" cy="18505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6BC44F8F-38C3-3660-8927-306C74BA5A72}"/>
              </a:ext>
            </a:extLst>
          </p:cNvPr>
          <p:cNvSpPr/>
          <p:nvPr/>
        </p:nvSpPr>
        <p:spPr>
          <a:xfrm>
            <a:off x="700658" y="5011100"/>
            <a:ext cx="195943" cy="185057"/>
          </a:xfrm>
          <a:prstGeom prst="rect">
            <a:avLst/>
          </a:prstGeom>
          <a:solidFill>
            <a:srgbClr val="0091BD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C6DEEAA0-48BE-17B2-F7FD-E6EDCA43127A}"/>
              </a:ext>
            </a:extLst>
          </p:cNvPr>
          <p:cNvSpPr/>
          <p:nvPr/>
        </p:nvSpPr>
        <p:spPr>
          <a:xfrm>
            <a:off x="896601" y="5011100"/>
            <a:ext cx="195943" cy="185057"/>
          </a:xfrm>
          <a:prstGeom prst="rect">
            <a:avLst/>
          </a:prstGeom>
          <a:solidFill>
            <a:srgbClr val="C05000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990680F3-BA75-8656-E11D-9E832413E76E}"/>
              </a:ext>
            </a:extLst>
          </p:cNvPr>
          <p:cNvSpPr/>
          <p:nvPr/>
        </p:nvSpPr>
        <p:spPr>
          <a:xfrm>
            <a:off x="1092544" y="5011100"/>
            <a:ext cx="195943" cy="185057"/>
          </a:xfrm>
          <a:prstGeom prst="rect">
            <a:avLst/>
          </a:prstGeom>
          <a:solidFill>
            <a:srgbClr val="0091BD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04E0D4E3-73EF-3C80-E0A7-8F832F1F32E7}"/>
              </a:ext>
            </a:extLst>
          </p:cNvPr>
          <p:cNvSpPr/>
          <p:nvPr/>
        </p:nvSpPr>
        <p:spPr>
          <a:xfrm>
            <a:off x="1288487" y="5011100"/>
            <a:ext cx="195943" cy="185057"/>
          </a:xfrm>
          <a:prstGeom prst="rect">
            <a:avLst/>
          </a:prstGeom>
          <a:solidFill>
            <a:srgbClr val="0091BD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56726957-957F-4506-B1B0-5D287C8C2594}"/>
              </a:ext>
            </a:extLst>
          </p:cNvPr>
          <p:cNvSpPr/>
          <p:nvPr/>
        </p:nvSpPr>
        <p:spPr>
          <a:xfrm>
            <a:off x="1484430" y="5011099"/>
            <a:ext cx="195943" cy="185057"/>
          </a:xfrm>
          <a:prstGeom prst="rect">
            <a:avLst/>
          </a:prstGeom>
          <a:solidFill>
            <a:srgbClr val="0091BD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B25DAEE4-BDE9-AD5C-200A-6E883CF0C712}"/>
              </a:ext>
            </a:extLst>
          </p:cNvPr>
          <p:cNvSpPr/>
          <p:nvPr/>
        </p:nvSpPr>
        <p:spPr>
          <a:xfrm>
            <a:off x="1680373" y="5011099"/>
            <a:ext cx="195943" cy="185057"/>
          </a:xfrm>
          <a:prstGeom prst="rect">
            <a:avLst/>
          </a:prstGeom>
          <a:solidFill>
            <a:srgbClr val="0091BD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1C4EA517-5448-72DB-9E93-CAB74783249C}"/>
              </a:ext>
            </a:extLst>
          </p:cNvPr>
          <p:cNvSpPr/>
          <p:nvPr/>
        </p:nvSpPr>
        <p:spPr>
          <a:xfrm>
            <a:off x="700658" y="5196157"/>
            <a:ext cx="195943" cy="18505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43C238C7-A587-9E65-1F19-07544A1D3660}"/>
              </a:ext>
            </a:extLst>
          </p:cNvPr>
          <p:cNvSpPr/>
          <p:nvPr/>
        </p:nvSpPr>
        <p:spPr>
          <a:xfrm>
            <a:off x="896601" y="5196157"/>
            <a:ext cx="195943" cy="185057"/>
          </a:xfrm>
          <a:prstGeom prst="rect">
            <a:avLst/>
          </a:prstGeom>
          <a:solidFill>
            <a:srgbClr val="C05000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8CE8DCA-3C06-9497-6932-2D2A2DF40782}"/>
              </a:ext>
            </a:extLst>
          </p:cNvPr>
          <p:cNvSpPr/>
          <p:nvPr/>
        </p:nvSpPr>
        <p:spPr>
          <a:xfrm>
            <a:off x="1092544" y="5196157"/>
            <a:ext cx="195943" cy="18505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56802EE2-04BA-EB3A-03C9-8453D7ABF65B}"/>
              </a:ext>
            </a:extLst>
          </p:cNvPr>
          <p:cNvSpPr/>
          <p:nvPr/>
        </p:nvSpPr>
        <p:spPr>
          <a:xfrm>
            <a:off x="1288487" y="5196157"/>
            <a:ext cx="195943" cy="18505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F502BFBA-C7C2-0E0D-2E63-3033EFC00D45}"/>
              </a:ext>
            </a:extLst>
          </p:cNvPr>
          <p:cNvSpPr/>
          <p:nvPr/>
        </p:nvSpPr>
        <p:spPr>
          <a:xfrm>
            <a:off x="1484430" y="5196156"/>
            <a:ext cx="195943" cy="18505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E00EF9DD-C5FA-7BF9-269A-95979D6A7CFA}"/>
              </a:ext>
            </a:extLst>
          </p:cNvPr>
          <p:cNvSpPr/>
          <p:nvPr/>
        </p:nvSpPr>
        <p:spPr>
          <a:xfrm>
            <a:off x="1680373" y="5196156"/>
            <a:ext cx="195943" cy="18505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450DBEFB-B3B1-1DCE-16AD-058942DEF15E}"/>
              </a:ext>
            </a:extLst>
          </p:cNvPr>
          <p:cNvSpPr/>
          <p:nvPr/>
        </p:nvSpPr>
        <p:spPr>
          <a:xfrm>
            <a:off x="700658" y="5380037"/>
            <a:ext cx="195943" cy="18505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5EF8C9BA-384A-0517-3274-26BF068223D5}"/>
              </a:ext>
            </a:extLst>
          </p:cNvPr>
          <p:cNvSpPr/>
          <p:nvPr/>
        </p:nvSpPr>
        <p:spPr>
          <a:xfrm>
            <a:off x="896601" y="5380037"/>
            <a:ext cx="195943" cy="185057"/>
          </a:xfrm>
          <a:prstGeom prst="rect">
            <a:avLst/>
          </a:prstGeom>
          <a:solidFill>
            <a:srgbClr val="C05000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ABE025A1-F118-5F33-F66A-321BD6D1DCC0}"/>
              </a:ext>
            </a:extLst>
          </p:cNvPr>
          <p:cNvSpPr/>
          <p:nvPr/>
        </p:nvSpPr>
        <p:spPr>
          <a:xfrm>
            <a:off x="1092544" y="5380037"/>
            <a:ext cx="195943" cy="18505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B3C7A7CB-CECC-C715-7FA3-AFC52C9BC18C}"/>
              </a:ext>
            </a:extLst>
          </p:cNvPr>
          <p:cNvSpPr/>
          <p:nvPr/>
        </p:nvSpPr>
        <p:spPr>
          <a:xfrm>
            <a:off x="1288487" y="5380037"/>
            <a:ext cx="195943" cy="18505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02174E77-4FFF-A400-D712-7DCD0C9FF373}"/>
              </a:ext>
            </a:extLst>
          </p:cNvPr>
          <p:cNvSpPr/>
          <p:nvPr/>
        </p:nvSpPr>
        <p:spPr>
          <a:xfrm>
            <a:off x="1484430" y="5380036"/>
            <a:ext cx="195943" cy="18505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76BF5B61-4FFD-029B-8CC2-1F06CA4C460F}"/>
              </a:ext>
            </a:extLst>
          </p:cNvPr>
          <p:cNvSpPr/>
          <p:nvPr/>
        </p:nvSpPr>
        <p:spPr>
          <a:xfrm>
            <a:off x="1680373" y="5380036"/>
            <a:ext cx="195943" cy="18505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EC0F41C3-5015-63D4-2F39-F747798F94BC}"/>
              </a:ext>
            </a:extLst>
          </p:cNvPr>
          <p:cNvSpPr/>
          <p:nvPr/>
        </p:nvSpPr>
        <p:spPr>
          <a:xfrm>
            <a:off x="700658" y="5565093"/>
            <a:ext cx="195943" cy="18505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543B66D7-A382-3CDA-4439-15D1F95FEB76}"/>
              </a:ext>
            </a:extLst>
          </p:cNvPr>
          <p:cNvSpPr/>
          <p:nvPr/>
        </p:nvSpPr>
        <p:spPr>
          <a:xfrm>
            <a:off x="896601" y="5565093"/>
            <a:ext cx="195943" cy="185057"/>
          </a:xfrm>
          <a:prstGeom prst="rect">
            <a:avLst/>
          </a:prstGeom>
          <a:solidFill>
            <a:srgbClr val="C05000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1766EBF1-1599-0346-C902-A3F9B39C535A}"/>
              </a:ext>
            </a:extLst>
          </p:cNvPr>
          <p:cNvSpPr/>
          <p:nvPr/>
        </p:nvSpPr>
        <p:spPr>
          <a:xfrm>
            <a:off x="1092544" y="5565093"/>
            <a:ext cx="195943" cy="18505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588A617D-F936-EDF8-0E38-88B7A3689B74}"/>
              </a:ext>
            </a:extLst>
          </p:cNvPr>
          <p:cNvSpPr/>
          <p:nvPr/>
        </p:nvSpPr>
        <p:spPr>
          <a:xfrm>
            <a:off x="1288487" y="5565093"/>
            <a:ext cx="195943" cy="18505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22092948-D097-7AB3-6E02-12055871059C}"/>
              </a:ext>
            </a:extLst>
          </p:cNvPr>
          <p:cNvSpPr/>
          <p:nvPr/>
        </p:nvSpPr>
        <p:spPr>
          <a:xfrm>
            <a:off x="1484430" y="5565092"/>
            <a:ext cx="195943" cy="18505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D9EACEAC-0C96-0A81-D8B6-6CA09A831CFA}"/>
              </a:ext>
            </a:extLst>
          </p:cNvPr>
          <p:cNvSpPr/>
          <p:nvPr/>
        </p:nvSpPr>
        <p:spPr>
          <a:xfrm>
            <a:off x="1680373" y="5565092"/>
            <a:ext cx="195943" cy="18505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345E2523-3A79-1033-7B83-725CDAFB7FB6}"/>
              </a:ext>
            </a:extLst>
          </p:cNvPr>
          <p:cNvSpPr/>
          <p:nvPr/>
        </p:nvSpPr>
        <p:spPr>
          <a:xfrm>
            <a:off x="700658" y="5742938"/>
            <a:ext cx="195943" cy="18505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34E7D30B-2EEB-12B7-6BD7-C7EB12D8D441}"/>
              </a:ext>
            </a:extLst>
          </p:cNvPr>
          <p:cNvSpPr/>
          <p:nvPr/>
        </p:nvSpPr>
        <p:spPr>
          <a:xfrm>
            <a:off x="896601" y="5742938"/>
            <a:ext cx="195943" cy="185057"/>
          </a:xfrm>
          <a:prstGeom prst="rect">
            <a:avLst/>
          </a:prstGeom>
          <a:solidFill>
            <a:srgbClr val="C05000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797A2A63-EE42-6932-BD36-5F217A511A42}"/>
              </a:ext>
            </a:extLst>
          </p:cNvPr>
          <p:cNvSpPr/>
          <p:nvPr/>
        </p:nvSpPr>
        <p:spPr>
          <a:xfrm>
            <a:off x="1092544" y="5742938"/>
            <a:ext cx="195943" cy="18505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B6BA0D51-4262-DB22-27CB-6B8B9AEA4931}"/>
              </a:ext>
            </a:extLst>
          </p:cNvPr>
          <p:cNvSpPr/>
          <p:nvPr/>
        </p:nvSpPr>
        <p:spPr>
          <a:xfrm>
            <a:off x="1288487" y="5742938"/>
            <a:ext cx="195943" cy="18505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14ED3FF8-36B5-D4CC-A4C6-AAF8626621A6}"/>
              </a:ext>
            </a:extLst>
          </p:cNvPr>
          <p:cNvSpPr/>
          <p:nvPr/>
        </p:nvSpPr>
        <p:spPr>
          <a:xfrm>
            <a:off x="1484430" y="5742937"/>
            <a:ext cx="195943" cy="18505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7B36DD94-DB6B-7E90-F448-7372CC761F87}"/>
              </a:ext>
            </a:extLst>
          </p:cNvPr>
          <p:cNvSpPr/>
          <p:nvPr/>
        </p:nvSpPr>
        <p:spPr>
          <a:xfrm>
            <a:off x="1680373" y="5742937"/>
            <a:ext cx="195943" cy="18505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C1369DDB-0B6A-863B-C267-1A57E4CF336C}"/>
              </a:ext>
            </a:extLst>
          </p:cNvPr>
          <p:cNvSpPr txBox="1"/>
          <p:nvPr/>
        </p:nvSpPr>
        <p:spPr>
          <a:xfrm>
            <a:off x="2503560" y="5196156"/>
            <a:ext cx="4501885" cy="2908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2100" dirty="0">
                <a:solidFill>
                  <a:schemeClr val="tx2"/>
                </a:solidFill>
                <a:latin typeface="+mn-lt"/>
                <a:ea typeface="+mn-ea"/>
              </a:rPr>
              <a:t>Column</a:t>
            </a:r>
            <a:r>
              <a:rPr lang="en-US" sz="21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 Access = A[0], A[7], A[13], …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90D9888C-50E4-5F56-D066-9477A624187E}"/>
              </a:ext>
            </a:extLst>
          </p:cNvPr>
          <p:cNvSpPr txBox="1"/>
          <p:nvPr/>
        </p:nvSpPr>
        <p:spPr>
          <a:xfrm>
            <a:off x="472428" y="2916245"/>
            <a:ext cx="5395342" cy="2908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21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When Matrices are stored in </a:t>
            </a:r>
            <a:r>
              <a:rPr lang="en-US" sz="2100" b="1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Row-Major</a:t>
            </a:r>
            <a:r>
              <a:rPr lang="en-US" sz="21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 order</a:t>
            </a:r>
          </a:p>
        </p:txBody>
      </p:sp>
      <p:pic>
        <p:nvPicPr>
          <p:cNvPr id="81" name="Picture 80">
            <a:extLst>
              <a:ext uri="{FF2B5EF4-FFF2-40B4-BE49-F238E27FC236}">
                <a16:creationId xmlns:a16="http://schemas.microsoft.com/office/drawing/2014/main" id="{614BC3CE-D62C-2AFA-D531-674A492CC4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7601" y="3216564"/>
            <a:ext cx="3156857" cy="17549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82" name="TextBox 81">
            <a:extLst>
              <a:ext uri="{FF2B5EF4-FFF2-40B4-BE49-F238E27FC236}">
                <a16:creationId xmlns:a16="http://schemas.microsoft.com/office/drawing/2014/main" id="{1A0BA0EB-ED93-EF06-D262-D2375E9E4F6F}"/>
              </a:ext>
            </a:extLst>
          </p:cNvPr>
          <p:cNvSpPr txBox="1"/>
          <p:nvPr/>
        </p:nvSpPr>
        <p:spPr>
          <a:xfrm>
            <a:off x="6934747" y="5017884"/>
            <a:ext cx="3968766" cy="5816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2100" dirty="0">
                <a:solidFill>
                  <a:schemeClr val="tx2"/>
                </a:solidFill>
                <a:latin typeface="+mn-lt"/>
                <a:ea typeface="+mn-ea"/>
              </a:rPr>
              <a:t>Loop Re-ordered Matrix Multiplication </a:t>
            </a:r>
            <a:endParaRPr lang="en-US" sz="2100" kern="120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811877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1B5A50-0029-B567-EA3F-1E16AD284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Optimization: Tiling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DA47B4-5E2C-ED8D-CC55-417A5EBD39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425" y="1377882"/>
            <a:ext cx="5779861" cy="4948335"/>
          </a:xfrm>
        </p:spPr>
        <p:txBody>
          <a:bodyPr/>
          <a:lstStyle/>
          <a:p>
            <a:r>
              <a:rPr lang="en-US" sz="2000" dirty="0"/>
              <a:t>Matrix Multiplication is an Extremely parallelizable operation. </a:t>
            </a:r>
          </a:p>
          <a:p>
            <a:pPr marL="0" indent="0">
              <a:buNone/>
            </a:pPr>
            <a:endParaRPr lang="en-US" sz="2000" dirty="0"/>
          </a:p>
          <a:p>
            <a:r>
              <a:rPr lang="en-US" sz="2000" dirty="0"/>
              <a:t>Matrices of </a:t>
            </a:r>
            <a:r>
              <a:rPr lang="en-US" sz="2000" dirty="0" err="1"/>
              <a:t>GenAI</a:t>
            </a:r>
            <a:r>
              <a:rPr lang="en-US" sz="2000" dirty="0"/>
              <a:t> models are huge! </a:t>
            </a:r>
          </a:p>
          <a:p>
            <a:pPr lvl="1"/>
            <a:r>
              <a:rPr lang="en-US" sz="1800" dirty="0"/>
              <a:t>Can be N &gt;&gt; 1024</a:t>
            </a:r>
          </a:p>
          <a:p>
            <a:pPr marL="506095" lvl="1" indent="0">
              <a:buNone/>
            </a:pPr>
            <a:endParaRPr lang="en-US" sz="1800" dirty="0"/>
          </a:p>
          <a:p>
            <a:r>
              <a:rPr lang="en-US" sz="2000" dirty="0"/>
              <a:t>Main memory access slow, cache is fast. </a:t>
            </a:r>
          </a:p>
          <a:p>
            <a:pPr lvl="1"/>
            <a:r>
              <a:rPr lang="en-GB" sz="1800" dirty="0"/>
              <a:t>Global DRAM is much slower than on-chip caches</a:t>
            </a:r>
          </a:p>
          <a:p>
            <a:endParaRPr lang="en-US" sz="2000" dirty="0"/>
          </a:p>
          <a:p>
            <a:r>
              <a:rPr lang="en-US" sz="2000" dirty="0"/>
              <a:t>Reducing global memory access, speeds up inference. </a:t>
            </a:r>
          </a:p>
          <a:p>
            <a:pPr lvl="1"/>
            <a:r>
              <a:rPr lang="en-GB" sz="1800" dirty="0"/>
              <a:t>Tiling reuses rows/columns  in cache, boosting performance</a:t>
            </a:r>
          </a:p>
          <a:p>
            <a:pPr lvl="1"/>
            <a:r>
              <a:rPr lang="en-GB" sz="1800" dirty="0"/>
              <a:t>Increases Ops/DRAM memory access ratio. </a:t>
            </a:r>
            <a:endParaRPr lang="en-US"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81E38D-F5B0-4558-58F5-9B1E9C25A3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8515" y="3645278"/>
            <a:ext cx="4791373" cy="15784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7BBC79A-B97A-B358-921A-D7ECAFB12E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1658" y="1299333"/>
            <a:ext cx="3243943" cy="10098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5AA0598-0BF2-A5AB-9856-F28C5CE8D9DA}"/>
              </a:ext>
            </a:extLst>
          </p:cNvPr>
          <p:cNvSpPr txBox="1"/>
          <p:nvPr/>
        </p:nvSpPr>
        <p:spPr>
          <a:xfrm>
            <a:off x="7435772" y="2421825"/>
            <a:ext cx="3156857" cy="2908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21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Naïve matrix multiplication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606DF8-C478-E13C-8331-4F2C5751C072}"/>
              </a:ext>
            </a:extLst>
          </p:cNvPr>
          <p:cNvSpPr txBox="1"/>
          <p:nvPr/>
        </p:nvSpPr>
        <p:spPr>
          <a:xfrm>
            <a:off x="7630886" y="5426494"/>
            <a:ext cx="3156857" cy="2908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2100" dirty="0">
                <a:solidFill>
                  <a:schemeClr val="tx2"/>
                </a:solidFill>
                <a:latin typeface="+mn-lt"/>
                <a:ea typeface="+mn-ea"/>
              </a:rPr>
              <a:t>Tiled</a:t>
            </a:r>
            <a:r>
              <a:rPr lang="en-US" sz="21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 matrix multiplication</a:t>
            </a:r>
          </a:p>
        </p:txBody>
      </p:sp>
    </p:spTree>
    <p:extLst>
      <p:ext uri="{BB962C8B-B14F-4D97-AF65-F5344CB8AC3E}">
        <p14:creationId xmlns:p14="http://schemas.microsoft.com/office/powerpoint/2010/main" val="4222085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C6877-D083-EB51-7860-D2AFE0C64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Optimization: Loop Unrolling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176709-36FD-8999-1287-BC85643463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425" y="1171111"/>
            <a:ext cx="5029135" cy="5210639"/>
          </a:xfrm>
        </p:spPr>
        <p:txBody>
          <a:bodyPr/>
          <a:lstStyle/>
          <a:p>
            <a:r>
              <a:rPr lang="en-US" dirty="0"/>
              <a:t>Matrix Multiplications provide branching overhead</a:t>
            </a:r>
          </a:p>
          <a:p>
            <a:pPr lvl="1"/>
            <a:r>
              <a:rPr lang="en-US" dirty="0"/>
              <a:t>Have to evaluate: </a:t>
            </a:r>
          </a:p>
          <a:p>
            <a:pPr lvl="2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 &lt; N</a:t>
            </a:r>
          </a:p>
          <a:p>
            <a:pPr lvl="2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j &lt; N </a:t>
            </a:r>
          </a:p>
          <a:p>
            <a:pPr lvl="2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k &lt; N </a:t>
            </a:r>
          </a:p>
          <a:p>
            <a:pPr marL="780415" lvl="2" indent="0">
              <a:buNone/>
            </a:pP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cs typeface="Consolas" panose="020B0609020204030204" pitchFamily="49" charset="0"/>
              </a:rPr>
              <a:t>Reduces branching overhead </a:t>
            </a:r>
          </a:p>
          <a:p>
            <a:r>
              <a:rPr lang="en-US" dirty="0">
                <a:cs typeface="Consolas" panose="020B0609020204030204" pitchFamily="49" charset="0"/>
              </a:rPr>
              <a:t>Better Instruction scheduling</a:t>
            </a:r>
          </a:p>
          <a:p>
            <a:pPr lvl="1"/>
            <a:r>
              <a:rPr lang="en-US" dirty="0">
                <a:cs typeface="Consolas" panose="020B0609020204030204" pitchFamily="49" charset="0"/>
              </a:rPr>
              <a:t>Exposing more independent operations, allows CPU to schedule parallel pipelines.</a:t>
            </a:r>
          </a:p>
          <a:p>
            <a:r>
              <a:rPr lang="en-GB" dirty="0"/>
              <a:t>Reduced Branch Misprediction Penalties</a:t>
            </a:r>
            <a:endParaRPr lang="en-US" dirty="0">
              <a:cs typeface="Consolas" panose="020B06090202040302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96221F-4A68-CBAE-62D2-81F89F2734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0206" y="3263325"/>
            <a:ext cx="5029200" cy="24892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371D426-91B2-9B71-B5EA-86258BEB39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9783" y="1298092"/>
            <a:ext cx="3243943" cy="10098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D667C86-09CD-8B32-D17A-131D267E6F22}"/>
              </a:ext>
            </a:extLst>
          </p:cNvPr>
          <p:cNvSpPr txBox="1"/>
          <p:nvPr/>
        </p:nvSpPr>
        <p:spPr>
          <a:xfrm>
            <a:off x="7089783" y="2411229"/>
            <a:ext cx="3156857" cy="2908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21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Naïve matrix multiplication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A20AEC-C36E-77F4-0185-0951C7952621}"/>
              </a:ext>
            </a:extLst>
          </p:cNvPr>
          <p:cNvSpPr txBox="1"/>
          <p:nvPr/>
        </p:nvSpPr>
        <p:spPr>
          <a:xfrm>
            <a:off x="6523487" y="5974021"/>
            <a:ext cx="3610661" cy="2908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21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Naïve matrix multiplication</a:t>
            </a:r>
          </a:p>
        </p:txBody>
      </p:sp>
    </p:spTree>
    <p:extLst>
      <p:ext uri="{BB962C8B-B14F-4D97-AF65-F5344CB8AC3E}">
        <p14:creationId xmlns:p14="http://schemas.microsoft.com/office/powerpoint/2010/main" val="6105714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E2E60A-F5CC-85DF-E023-9B1505FCF6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9BE804-29BD-C82E-C777-744733CB3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145" y="478301"/>
            <a:ext cx="11233150" cy="654760"/>
          </a:xfrm>
        </p:spPr>
        <p:txBody>
          <a:bodyPr anchor="ctr">
            <a:normAutofit/>
          </a:bodyPr>
          <a:lstStyle/>
          <a:p>
            <a:r>
              <a:rPr lang="en-GB" dirty="0"/>
              <a:t>Multi-Core Parallel Programming on ARM</a:t>
            </a:r>
            <a:endParaRPr lang="en-US" dirty="0"/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1DB6E946-AD3D-5F5A-9822-BBE65C6236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4113" y="478301"/>
            <a:ext cx="2680607" cy="1249973"/>
          </a:xfrm>
          <a:prstGeom prst="rect">
            <a:avLst/>
          </a:prstGeom>
        </p:spPr>
      </p:pic>
      <p:sp>
        <p:nvSpPr>
          <p:cNvPr id="45" name="Content Placeholder 44">
            <a:extLst>
              <a:ext uri="{FF2B5EF4-FFF2-40B4-BE49-F238E27FC236}">
                <a16:creationId xmlns:a16="http://schemas.microsoft.com/office/drawing/2014/main" id="{D9A7A34B-3555-F0CC-D20E-8BACADBF84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8145" y="1402890"/>
            <a:ext cx="5884305" cy="4948335"/>
          </a:xfrm>
        </p:spPr>
        <p:txBody>
          <a:bodyPr/>
          <a:lstStyle/>
          <a:p>
            <a:r>
              <a:rPr lang="en-GB" dirty="0"/>
              <a:t>Matrix multiplication is highly parallelizable.</a:t>
            </a:r>
          </a:p>
          <a:p>
            <a:pPr lvl="1"/>
            <a:r>
              <a:rPr lang="en-GB" dirty="0"/>
              <a:t>It can exploit multiple cores or threads simultaneously for faster execution.</a:t>
            </a:r>
          </a:p>
          <a:p>
            <a:pPr marL="506095" lvl="1" indent="0">
              <a:buNone/>
            </a:pPr>
            <a:endParaRPr lang="en-US" dirty="0"/>
          </a:p>
          <a:p>
            <a:r>
              <a:rPr lang="en-GB" dirty="0"/>
              <a:t>Multi-threading boosts throughput.</a:t>
            </a:r>
          </a:p>
          <a:p>
            <a:pPr lvl="1"/>
            <a:r>
              <a:rPr lang="en-GB" dirty="0"/>
              <a:t>Different parts of the matrix multiplication can run on separate threads or cores.</a:t>
            </a:r>
          </a:p>
          <a:p>
            <a:endParaRPr lang="en-US" dirty="0"/>
          </a:p>
          <a:p>
            <a:r>
              <a:rPr lang="en-GB" dirty="0"/>
              <a:t>Modern Arm and cloud processors often support simultaneous multithreading (SMT).</a:t>
            </a:r>
          </a:p>
          <a:p>
            <a:pPr lvl="1"/>
            <a:r>
              <a:rPr lang="en-GB" dirty="0"/>
              <a:t>This allows more than one thread of execution per core, further increasing parallelism.</a:t>
            </a:r>
            <a:endParaRPr lang="en-US" dirty="0"/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8C6D1187-6645-052F-C59A-94081C4A35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9095" y="2269731"/>
            <a:ext cx="4902200" cy="25781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809BEBA6-D357-D5B9-9A67-0E542081532D}"/>
              </a:ext>
            </a:extLst>
          </p:cNvPr>
          <p:cNvSpPr txBox="1"/>
          <p:nvPr/>
        </p:nvSpPr>
        <p:spPr>
          <a:xfrm>
            <a:off x="6974514" y="5068666"/>
            <a:ext cx="4411362" cy="2908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2100" dirty="0">
                <a:solidFill>
                  <a:schemeClr val="tx2"/>
                </a:solidFill>
                <a:latin typeface="+mn-lt"/>
                <a:ea typeface="+mn-ea"/>
              </a:rPr>
              <a:t>Parallelized Naïve Matrix Multiplication</a:t>
            </a:r>
            <a:endParaRPr lang="en-US" sz="2100" kern="120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7339210"/>
      </p:ext>
    </p:extLst>
  </p:cSld>
  <p:clrMapOvr>
    <a:masterClrMapping/>
  </p:clrMapOvr>
</p:sld>
</file>

<file path=ppt/theme/theme1.xml><?xml version="1.0" encoding="utf-8"?>
<a:theme xmlns:a="http://schemas.openxmlformats.org/drawingml/2006/main" name="Arm_Public_2024">
  <a:themeElements>
    <a:clrScheme name="Arm PPT">
      <a:dk1>
        <a:srgbClr val="000000"/>
      </a:dk1>
      <a:lt1>
        <a:srgbClr val="FFFFFF"/>
      </a:lt1>
      <a:dk2>
        <a:srgbClr val="333E48"/>
      </a:dk2>
      <a:lt2>
        <a:srgbClr val="E5ECEB"/>
      </a:lt2>
      <a:accent1>
        <a:srgbClr val="0091BD"/>
      </a:accent1>
      <a:accent2>
        <a:srgbClr val="002B49"/>
      </a:accent2>
      <a:accent3>
        <a:srgbClr val="FFC700"/>
      </a:accent3>
      <a:accent4>
        <a:srgbClr val="95D600"/>
      </a:accent4>
      <a:accent5>
        <a:srgbClr val="FF6B00"/>
      </a:accent5>
      <a:accent6>
        <a:srgbClr val="7D868C"/>
      </a:accent6>
      <a:hlink>
        <a:srgbClr val="00C1DE"/>
      </a:hlink>
      <a:folHlink>
        <a:srgbClr val="002F6C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marL="0" indent="0" algn="l" defTabSz="914400" rtl="0" eaLnBrk="1" latinLnBrk="0" hangingPunct="1">
          <a:lnSpc>
            <a:spcPct val="90000"/>
          </a:lnSpc>
          <a:spcBef>
            <a:spcPts val="0"/>
          </a:spcBef>
          <a:spcAft>
            <a:spcPts val="600"/>
          </a:spcAft>
          <a:buFont typeface="Arial" panose="020B0604020202020204" pitchFamily="34" charset="0"/>
          <a:buNone/>
          <a:defRPr sz="2100" kern="1200" dirty="0" err="1" smtClean="0">
            <a:solidFill>
              <a:schemeClr val="tx2"/>
            </a:solidFill>
            <a:latin typeface="+mn-lt"/>
            <a:ea typeface="+mn-ea"/>
            <a:cs typeface="+mn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2" id="{25AA46A6-F8D0-4647-865D-F700FAFED8F6}" vid="{255BEF51-55C5-A743-A761-05EE3BF481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ARM Document" ma:contentTypeID="0x0101005C6975769EB1684CAB07571CAE07A11B0100BC81FA0C64ACC243A77959D9266C7751" ma:contentTypeVersion="27" ma:contentTypeDescription="" ma:contentTypeScope="" ma:versionID="c3d44a507a30e34bb56df6cb41b0e970">
  <xsd:schema xmlns:xsd="http://www.w3.org/2001/XMLSchema" xmlns:xs="http://www.w3.org/2001/XMLSchema" xmlns:p="http://schemas.microsoft.com/office/2006/metadata/properties" xmlns:ns1="http://schemas.microsoft.com/sharepoint/v3" xmlns:ns2="f2ad5090-61a8-4b8c-ab70-68f4ff4d1933" xmlns:ns3="http://schemas.microsoft.com/sharepoint/v3/fields" xmlns:ns4="c0950e01-db07-4e41-9c32-b7a8e9fccc9b" targetNamespace="http://schemas.microsoft.com/office/2006/metadata/properties" ma:root="true" ma:fieldsID="d6365f768a9cf65e3d0aaa644537f94f" ns1:_="" ns2:_="" ns3:_="" ns4:_="">
    <xsd:import namespace="http://schemas.microsoft.com/sharepoint/v3"/>
    <xsd:import namespace="f2ad5090-61a8-4b8c-ab70-68f4ff4d1933"/>
    <xsd:import namespace="http://schemas.microsoft.com/sharepoint/v3/fields"/>
    <xsd:import namespace="c0950e01-db07-4e41-9c32-b7a8e9fccc9b"/>
    <xsd:element name="properties">
      <xsd:complexType>
        <xsd:sequence>
          <xsd:element name="documentManagement">
            <xsd:complexType>
              <xsd:all>
                <xsd:element ref="ns1:RoutingRuleDescription" minOccurs="0"/>
                <xsd:element ref="ns2:Document_x0020_Author" minOccurs="0"/>
                <xsd:element ref="ns3:_Status"/>
                <xsd:element ref="ns2:Document_x0020_Confidentiality"/>
                <xsd:element ref="ns2:_dlc_DocId" minOccurs="0"/>
                <xsd:element ref="ns2:_dlc_DocIdUrl" minOccurs="0"/>
                <xsd:element ref="ns2:_dlc_DocIdPersistId" minOccurs="0"/>
                <xsd:element ref="ns2:ARM_x0020_Legacy_x0020_ID" minOccurs="0"/>
                <xsd:element ref="ns2:Current_x0020_Version" minOccurs="0"/>
                <xsd:element ref="ns2:j60c3ced31bb40378c6254d49035d966" minOccurs="0"/>
                <xsd:element ref="ns2:TaxCatchAll" minOccurs="0"/>
                <xsd:element ref="ns2:TaxCatchAllLabel" minOccurs="0"/>
                <xsd:element ref="ns4:Categor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RoutingRuleDescription" ma:index="2" nillable="true" ma:displayName="Description" ma:internalName="RoutingRuleDescription" ma:readOnly="false">
      <xsd:simpleType>
        <xsd:restriction base="dms:Text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2ad5090-61a8-4b8c-ab70-68f4ff4d1933" elementFormDefault="qualified">
    <xsd:import namespace="http://schemas.microsoft.com/office/2006/documentManagement/types"/>
    <xsd:import namespace="http://schemas.microsoft.com/office/infopath/2007/PartnerControls"/>
    <xsd:element name="Document_x0020_Author" ma:index="3" nillable="true" ma:displayName="Document Author" ma:list="UserInfo" ma:SharePointGroup="0" ma:internalName="Document_x0020_Author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Document_x0020_Confidentiality" ma:index="5" ma:displayName="Document Confidentiality" ma:default="Confidential" ma:format="Dropdown" ma:internalName="Document_x0020_Confidentiality">
      <xsd:simpleType>
        <xsd:restriction base="dms:Choice">
          <xsd:enumeration value="Secret"/>
          <xsd:enumeration value="Confidential-Restricted"/>
          <xsd:enumeration value="Confidential"/>
          <xsd:enumeration value="Non-Confidential"/>
          <xsd:enumeration value="Personal"/>
        </xsd:restriction>
      </xsd:simpleType>
    </xsd:element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  <xsd:element name="ARM_x0020_Legacy_x0020_ID" ma:index="16" nillable="true" ma:displayName="ARM Legacy ID" ma:internalName="ARM_x0020_Legacy_x0020_ID">
      <xsd:simpleType>
        <xsd:restriction base="dms:Text">
          <xsd:maxLength value="255"/>
        </xsd:restriction>
      </xsd:simpleType>
    </xsd:element>
    <xsd:element name="Current_x0020_Version" ma:index="17" nillable="true" ma:displayName="Current Version" ma:description="The current version number of the file in SharePoint." ma:internalName="Current_x0020_Version" ma:readOnly="false">
      <xsd:simpleType>
        <xsd:restriction base="dms:Text">
          <xsd:maxLength value="255"/>
        </xsd:restriction>
      </xsd:simpleType>
    </xsd:element>
    <xsd:element name="j60c3ced31bb40378c6254d49035d966" ma:index="18" nillable="true" ma:taxonomy="true" ma:internalName="j60c3ced31bb40378c6254d49035d966" ma:taxonomyFieldName="Calendar_x0020_Year" ma:displayName="Calendar Year" ma:readOnly="false" ma:default="7;#2017|58467e81-5d99-44a5-abb5-12a016b65e9e" ma:fieldId="{360c3ced-31bb-4037-8c62-54d49035d966}" ma:sspId="982c6e79-63e2-4d63-9b21-99d1544b0b75" ma:termSetId="c604d99f-773e-49a6-a2c0-6d4bc7541120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axCatchAll" ma:index="19" nillable="true" ma:displayName="Taxonomy Catch All Column" ma:hidden="true" ma:list="{a9424fa9-fdb0-43c3-9a79-ae027323b92a}" ma:internalName="TaxCatchAll" ma:showField="CatchAllData" ma:web="f2ad5090-61a8-4b8c-ab70-68f4ff4d193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20" nillable="true" ma:displayName="Taxonomy Catch All Column1" ma:hidden="true" ma:list="{a9424fa9-fdb0-43c3-9a79-ae027323b92a}" ma:internalName="TaxCatchAllLabel" ma:readOnly="true" ma:showField="CatchAllDataLabel" ma:web="f2ad5090-61a8-4b8c-ab70-68f4ff4d193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Status" ma:index="4" ma:displayName="Status" ma:default="Not Started" ma:internalName="_Status" ma:readOnly="false">
      <xsd:simpleType>
        <xsd:union memberTypes="dms:Text">
          <xsd:simpleType>
            <xsd:restriction base="dms:Choice">
              <xsd:enumeration value="Not Started"/>
              <xsd:enumeration value="Draft"/>
              <xsd:enumeration value="Reviewed"/>
              <xsd:enumeration value="Scheduled"/>
              <xsd:enumeration value="Published"/>
              <xsd:enumeration value="Final"/>
              <xsd:enumeration value="Expired"/>
            </xsd:restriction>
          </xsd:simpleType>
        </xsd:un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950e01-db07-4e41-9c32-b7a8e9fccc9b" elementFormDefault="qualified">
    <xsd:import namespace="http://schemas.microsoft.com/office/2006/documentManagement/types"/>
    <xsd:import namespace="http://schemas.microsoft.com/office/infopath/2007/PartnerControls"/>
    <xsd:element name="Category" ma:index="22" nillable="true" ma:displayName="Category" ma:format="Dropdown" ma:internalName="Category">
      <xsd:simpleType>
        <xsd:restriction base="dms:Choice">
          <xsd:enumeration value="Word Documents - UK"/>
          <xsd:enumeration value="Word Documents - US"/>
          <xsd:enumeration value="Board Presentation Templates"/>
          <xsd:enumeration value="Public Presentation Templates"/>
          <xsd:enumeration value="Private Presentation Templates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11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 ma:index="6" ma:displayName="Keywords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axOccurs="1" ma:displayName="Status">
          <xsd:simpleType xmlns:xs="http://www.w3.org/2001/XMLSchema">
            <xsd:restriction base="xsd:string">
              <xsd:minLength value="1"/>
            </xsd:restriction>
          </xsd:simpleType>
        </xsd:element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customXsn xmlns="http://schemas.microsoft.com/office/2006/metadata/customXsn">
  <xsnLocation/>
  <cached>True</cached>
  <openByDefault>True</openByDefault>
  <xsnScope/>
</customXsn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Current_x0020_Version xmlns="f2ad5090-61a8-4b8c-ab70-68f4ff4d1933">9.0</Current_x0020_Version>
    <Document_x0020_Author xmlns="f2ad5090-61a8-4b8c-ab70-68f4ff4d1933">
      <UserInfo>
        <DisplayName/>
        <AccountId xsi:nil="true"/>
        <AccountType/>
      </UserInfo>
    </Document_x0020_Author>
    <_dlc_DocId xmlns="f2ad5090-61a8-4b8c-ab70-68f4ff4d1933">ARM-ECM-0633231</_dlc_DocId>
    <Document_x0020_Confidentiality xmlns="f2ad5090-61a8-4b8c-ab70-68f4ff4d1933">Confidential-Restricted</Document_x0020_Confidentiality>
    <_dlc_DocIdUrl xmlns="f2ad5090-61a8-4b8c-ab70-68f4ff4d1933">
      <Url>http://teamsites.arm.com/sites/cthub/_layouts/DocIdRedir.aspx?ID=ARM-ECM-0633231</Url>
      <Description>ARM-ECM-0633231</Description>
    </_dlc_DocIdUrl>
    <Category xmlns="c0950e01-db07-4e41-9c32-b7a8e9fccc9b">Private Presentation Templates</Category>
    <ARM_x0020_Legacy_x0020_ID xmlns="f2ad5090-61a8-4b8c-ab70-68f4ff4d1933" xsi:nil="true"/>
    <TaxCatchAll xmlns="f2ad5090-61a8-4b8c-ab70-68f4ff4d1933">
      <Value>7</Value>
      <Value>1</Value>
    </TaxCatchAll>
    <j60c3ced31bb40378c6254d49035d966 xmlns="f2ad5090-61a8-4b8c-ab70-68f4ff4d1933">
      <Terms xmlns="http://schemas.microsoft.com/office/infopath/2007/PartnerControls">
        <TermInfo xmlns="http://schemas.microsoft.com/office/infopath/2007/PartnerControls">
          <TermName xmlns="http://schemas.microsoft.com/office/infopath/2007/PartnerControls">2017</TermName>
          <TermId xmlns="http://schemas.microsoft.com/office/infopath/2007/PartnerControls">58467e81-5d99-44a5-abb5-12a016b65e9e</TermId>
        </TermInfo>
      </Terms>
    </j60c3ced31bb40378c6254d49035d966>
    <RoutingRuleDescription xmlns="http://schemas.microsoft.com/sharepoint/v3" xsi:nil="true"/>
    <_Status xmlns="http://schemas.microsoft.com/sharepoint/v3/fields">Not Started</_Status>
  </documentManagement>
</p:properties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5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Props1.xml><?xml version="1.0" encoding="utf-8"?>
<ds:datastoreItem xmlns:ds="http://schemas.openxmlformats.org/officeDocument/2006/customXml" ds:itemID="{5675509F-A6F5-4147-861D-E4CC99F48FA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f2ad5090-61a8-4b8c-ab70-68f4ff4d1933"/>
    <ds:schemaRef ds:uri="http://schemas.microsoft.com/sharepoint/v3/fields"/>
    <ds:schemaRef ds:uri="c0950e01-db07-4e41-9c32-b7a8e9fccc9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959113B-7FA4-40AB-AF85-5C5588D4771C}">
  <ds:schemaRefs>
    <ds:schemaRef ds:uri="http://schemas.microsoft.com/office/2006/metadata/customXsn"/>
  </ds:schemaRefs>
</ds:datastoreItem>
</file>

<file path=customXml/itemProps3.xml><?xml version="1.0" encoding="utf-8"?>
<ds:datastoreItem xmlns:ds="http://schemas.openxmlformats.org/officeDocument/2006/customXml" ds:itemID="{B61D4E06-5D3F-4994-A4A7-4BA626FA722D}">
  <ds:schemaRefs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www.w3.org/XML/1998/namespace"/>
    <ds:schemaRef ds:uri="http://schemas.microsoft.com/sharepoint/v3/fields"/>
    <ds:schemaRef ds:uri="http://purl.org/dc/terms/"/>
    <ds:schemaRef ds:uri="f2ad5090-61a8-4b8c-ab70-68f4ff4d1933"/>
    <ds:schemaRef ds:uri="http://schemas.microsoft.com/office/infopath/2007/PartnerControls"/>
    <ds:schemaRef ds:uri="http://schemas.microsoft.com/office/2006/documentManagement/types"/>
    <ds:schemaRef ds:uri="c0950e01-db07-4e41-9c32-b7a8e9fccc9b"/>
    <ds:schemaRef ds:uri="http://schemas.microsoft.com/sharepoint/v3"/>
    <ds:schemaRef ds:uri="http://purl.org/dc/dcmitype/"/>
  </ds:schemaRefs>
</ds:datastoreItem>
</file>

<file path=customXml/itemProps4.xml><?xml version="1.0" encoding="utf-8"?>
<ds:datastoreItem xmlns:ds="http://schemas.openxmlformats.org/officeDocument/2006/customXml" ds:itemID="{82EFBBFE-5AFC-4CAD-AD38-1CB870BDB255}">
  <ds:schemaRefs>
    <ds:schemaRef ds:uri="http://schemas.microsoft.com/sharepoint/v3/contenttype/forms"/>
  </ds:schemaRefs>
</ds:datastoreItem>
</file>

<file path=customXml/itemProps5.xml><?xml version="1.0" encoding="utf-8"?>
<ds:datastoreItem xmlns:ds="http://schemas.openxmlformats.org/officeDocument/2006/customXml" ds:itemID="{1E7F2E56-8924-419D-99E9-79DB71144EB2}">
  <ds:schemaRefs>
    <ds:schemaRef ds:uri="http://schemas.microsoft.com/sharepoint/event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Arm_Public_2024</Template>
  <TotalTime>12812</TotalTime>
  <Words>2102</Words>
  <Application>Microsoft Macintosh PowerPoint</Application>
  <PresentationFormat>Widescreen</PresentationFormat>
  <Paragraphs>383</Paragraphs>
  <Slides>17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6" baseType="lpstr">
      <vt:lpstr>ＭＳ Ｐゴシック</vt:lpstr>
      <vt:lpstr>Arial</vt:lpstr>
      <vt:lpstr>Calibri</vt:lpstr>
      <vt:lpstr>Cambria Math</vt:lpstr>
      <vt:lpstr>Consolas</vt:lpstr>
      <vt:lpstr>Lato</vt:lpstr>
      <vt:lpstr>system-ui</vt:lpstr>
      <vt:lpstr>Wingdings</vt:lpstr>
      <vt:lpstr>Arm_Public_2024</vt:lpstr>
      <vt:lpstr>Optimisation for CPU Inference (Chapter 4)</vt:lpstr>
      <vt:lpstr>Learning Objectives</vt:lpstr>
      <vt:lpstr>Linear Quantization</vt:lpstr>
      <vt:lpstr>Data Formats on ARM </vt:lpstr>
      <vt:lpstr>Neural Network Pruning</vt:lpstr>
      <vt:lpstr>Implementation Optimization: Loop Re-ordering</vt:lpstr>
      <vt:lpstr>Implementation Optimization: Tiling</vt:lpstr>
      <vt:lpstr>Implementation Optimization: Loop Unrolling</vt:lpstr>
      <vt:lpstr>Multi-Core Parallel Programming on ARM</vt:lpstr>
      <vt:lpstr>Overview of ARM’s SIMD Capabilities</vt:lpstr>
      <vt:lpstr>I8MM: Accelerated Int8 Matrix Multiplication</vt:lpstr>
      <vt:lpstr>Scalable Vector Extension (SVE)</vt:lpstr>
      <vt:lpstr>Scalable Matrix Extension (SME)</vt:lpstr>
      <vt:lpstr>What we have covered so far</vt:lpstr>
      <vt:lpstr>Bringing It All Together in KleidiAI</vt:lpstr>
      <vt:lpstr>Summary</vt:lpstr>
      <vt:lpstr>Questions and Discussion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Oliver Grainge</dc:creator>
  <cp:keywords/>
  <dc:description/>
  <cp:lastModifiedBy>Oliver Grainge</cp:lastModifiedBy>
  <cp:revision>225</cp:revision>
  <dcterms:created xsi:type="dcterms:W3CDTF">2024-11-20T09:48:17Z</dcterms:created>
  <dcterms:modified xsi:type="dcterms:W3CDTF">2025-02-27T11:07:50Z</dcterms:modified>
  <cp:category/>
  <cp:contentStatus>Published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45c40ffca3445d9bf3205a60bd2f6d6">
    <vt:lpwstr>Confidential|28d1025d-1415-4984-b35e-5b79e7d32b5c</vt:lpwstr>
  </property>
  <property fmtid="{D5CDD505-2E9C-101B-9397-08002B2CF9AE}" pid="3" name="TaxKeyword">
    <vt:lpwstr/>
  </property>
  <property fmtid="{D5CDD505-2E9C-101B-9397-08002B2CF9AE}" pid="4" name="_dlc_policyId">
    <vt:lpwstr>0x0101004E4B3E189D714F49A85ED613D6AE4F95|-1756139441</vt:lpwstr>
  </property>
  <property fmtid="{D5CDD505-2E9C-101B-9397-08002B2CF9AE}" pid="5" name="_dlc_DocIdItemGuid">
    <vt:lpwstr>e89a121e-355c-4cb1-879e-045fefeb8c84</vt:lpwstr>
  </property>
  <property fmtid="{D5CDD505-2E9C-101B-9397-08002B2CF9AE}" pid="6" name="_dlc_ItemStageId">
    <vt:lpwstr>1</vt:lpwstr>
  </property>
  <property fmtid="{D5CDD505-2E9C-101B-9397-08002B2CF9AE}" pid="7" name="j60c3ced31bb40378c6254d49035d966">
    <vt:lpwstr>2015|ee47c3e7-6a69-4f36-9adf-1007c8d399a4</vt:lpwstr>
  </property>
  <property fmtid="{D5CDD505-2E9C-101B-9397-08002B2CF9AE}" pid="8" name="vti_description">
    <vt:lpwstr/>
  </property>
  <property fmtid="{D5CDD505-2E9C-101B-9397-08002B2CF9AE}" pid="9" name="WorkflowChangePath">
    <vt:lpwstr>1069b4ef-e6f3-4ad7-8c8e-772136578697,10;</vt:lpwstr>
  </property>
  <property fmtid="{D5CDD505-2E9C-101B-9397-08002B2CF9AE}" pid="10" name="Confidentiality">
    <vt:lpwstr>1;#Confidential|28d1025d-1415-4984-b35e-5b79e7d32b5c</vt:lpwstr>
  </property>
  <property fmtid="{D5CDD505-2E9C-101B-9397-08002B2CF9AE}" pid="11" name="ContentTypeId">
    <vt:lpwstr>0x0101005C6975769EB1684CAB07571CAE07A11B0100BC81FA0C64ACC243A77959D9266C7751</vt:lpwstr>
  </property>
  <property fmtid="{D5CDD505-2E9C-101B-9397-08002B2CF9AE}" pid="12" name="Calendar Year">
    <vt:lpwstr>7;#2017|58467e81-5d99-44a5-abb5-12a016b65e9e</vt:lpwstr>
  </property>
  <property fmtid="{D5CDD505-2E9C-101B-9397-08002B2CF9AE}" pid="13" name="TaxCatchAll">
    <vt:lpwstr/>
  </property>
  <property fmtid="{D5CDD505-2E9C-101B-9397-08002B2CF9AE}" pid="14" name="TaxKeywordTaxHTField">
    <vt:lpwstr/>
  </property>
  <property fmtid="{D5CDD505-2E9C-101B-9397-08002B2CF9AE}" pid="15" name="ItemRetentionFormula">
    <vt:lpwstr/>
  </property>
  <property fmtid="{D5CDD505-2E9C-101B-9397-08002B2CF9AE}" pid="16" name="_dlc_LastRun">
    <vt:lpwstr>08/15/2015 23:02:11</vt:lpwstr>
  </property>
</Properties>
</file>